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48"/>
  </p:notesMasterIdLst>
  <p:sldIdLst>
    <p:sldId id="256" r:id="rId3"/>
    <p:sldId id="257" r:id="rId4"/>
    <p:sldId id="258" r:id="rId5"/>
    <p:sldId id="259" r:id="rId6"/>
    <p:sldId id="260" r:id="rId7"/>
    <p:sldId id="261" r:id="rId8"/>
    <p:sldId id="262" r:id="rId9"/>
    <p:sldId id="263" r:id="rId10"/>
    <p:sldId id="335" r:id="rId11"/>
    <p:sldId id="342" r:id="rId12"/>
    <p:sldId id="338" r:id="rId13"/>
    <p:sldId id="264" r:id="rId14"/>
    <p:sldId id="339" r:id="rId15"/>
    <p:sldId id="340" r:id="rId16"/>
    <p:sldId id="341" r:id="rId17"/>
    <p:sldId id="344" r:id="rId18"/>
    <p:sldId id="266" r:id="rId19"/>
    <p:sldId id="334" r:id="rId20"/>
    <p:sldId id="267" r:id="rId21"/>
    <p:sldId id="320" r:id="rId22"/>
    <p:sldId id="343" r:id="rId23"/>
    <p:sldId id="333" r:id="rId24"/>
    <p:sldId id="268" r:id="rId25"/>
    <p:sldId id="269" r:id="rId26"/>
    <p:sldId id="318" r:id="rId27"/>
    <p:sldId id="317" r:id="rId28"/>
    <p:sldId id="270" r:id="rId29"/>
    <p:sldId id="271" r:id="rId30"/>
    <p:sldId id="272" r:id="rId31"/>
    <p:sldId id="273" r:id="rId32"/>
    <p:sldId id="274" r:id="rId33"/>
    <p:sldId id="275" r:id="rId34"/>
    <p:sldId id="325" r:id="rId35"/>
    <p:sldId id="321" r:id="rId36"/>
    <p:sldId id="326" r:id="rId37"/>
    <p:sldId id="322" r:id="rId38"/>
    <p:sldId id="327" r:id="rId39"/>
    <p:sldId id="276" r:id="rId40"/>
    <p:sldId id="319" r:id="rId41"/>
    <p:sldId id="328" r:id="rId42"/>
    <p:sldId id="331" r:id="rId43"/>
    <p:sldId id="278" r:id="rId44"/>
    <p:sldId id="329" r:id="rId45"/>
    <p:sldId id="330" r:id="rId46"/>
    <p:sldId id="336" r:id="rId47"/>
  </p:sldIdLst>
  <p:sldSz cx="9144000" cy="5143500" type="screen16x9"/>
  <p:notesSz cx="6858000" cy="9144000"/>
  <p:embeddedFontLst>
    <p:embeddedFont>
      <p:font typeface="Advent Pro SemiBold" panose="02000506040000020004" pitchFamily="2" charset="77"/>
      <p:regular r:id="rId49"/>
      <p:bold r:id="rId50"/>
    </p:embeddedFont>
    <p:embeddedFont>
      <p:font typeface="Fira Sans Condensed Medium" panose="020F0502020204030204" pitchFamily="34" charset="0"/>
      <p:regular r:id="rId51"/>
      <p:bold r:id="rId52"/>
      <p:italic r:id="rId53"/>
      <p:boldItalic r:id="rId54"/>
    </p:embeddedFont>
    <p:embeddedFont>
      <p:font typeface="Livvic Light" panose="020F0302020204030204" pitchFamily="34" charset="0"/>
      <p:regular r:id="rId55"/>
      <p:italic r:id="rId56"/>
    </p:embeddedFont>
    <p:embeddedFont>
      <p:font typeface="Maven Pro" pitchFamily="2" charset="77"/>
      <p:regular r:id="rId57"/>
      <p:bold r:id="rId58"/>
    </p:embeddedFont>
    <p:embeddedFont>
      <p:font typeface="Nunito Light" panose="020F0302020204030204" pitchFamily="34" charset="0"/>
      <p:regular r:id="rId59"/>
      <p:italic r:id="rId60"/>
    </p:embeddedFont>
    <p:embeddedFont>
      <p:font typeface="Share Tech" pitchFamily="2" charset="77"/>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4D8B3B-1103-70B7-3F3F-EFB3B0457201}" v="834" dt="2022-04-05T08:46:11.517"/>
    <p1510:client id="{650ED932-B88A-0657-D567-617EB4FCA3FA}" v="584" dt="2022-04-06T03:33:38.319"/>
    <p1510:client id="{9A7484D8-81FF-48FA-9769-73A71CDE9F6A}" v="1525" dt="2022-04-06T03:27:24.419"/>
    <p1510:client id="{DF815AAD-7FC7-753A-CE95-33BECB6D794F}" v="2" dt="2022-04-06T04:30:45.110"/>
    <p1510:client id="{E7572853-12F8-800C-101D-48B27113FA3E}" v="37" dt="2022-04-13T02:19:50.124"/>
  </p1510:revLst>
</p1510:revInfo>
</file>

<file path=ppt/tableStyles.xml><?xml version="1.0" encoding="utf-8"?>
<a:tblStyleLst xmlns:a="http://schemas.openxmlformats.org/drawingml/2006/main" def="{4DE75B85-EC2E-4E87-8D9B-595D0C57CB13}">
  <a:tblStyle styleId="{4DE75B85-EC2E-4E87-8D9B-595D0C57CB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77"/>
    <p:restoredTop sz="76127"/>
  </p:normalViewPr>
  <p:slideViewPr>
    <p:cSldViewPr snapToGrid="0">
      <p:cViewPr>
        <p:scale>
          <a:sx n="119" d="100"/>
          <a:sy n="119" d="100"/>
        </p:scale>
        <p:origin x="1528" y="2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8d1a0c15b_0_28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8d1a0c15b_0_28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prof and TA, I am </a:t>
            </a:r>
            <a:r>
              <a:rPr lang="en-US" dirty="0" err="1"/>
              <a:t>Bertranne</a:t>
            </a:r>
            <a:r>
              <a:rPr lang="en-US" dirty="0"/>
              <a:t> Lee and together with my group mate Hong Yi we will be presenting our mini project for SC1015</a:t>
            </a:r>
          </a:p>
          <a:p>
            <a:pPr marL="0" lvl="0" indent="0" algn="l" rtl="0">
              <a:spcBef>
                <a:spcPts val="0"/>
              </a:spcBef>
              <a:spcAft>
                <a:spcPts val="0"/>
              </a:spcAft>
              <a:buNone/>
            </a:pPr>
            <a:r>
              <a:rPr lang="en-US" dirty="0"/>
              <a:t>Suicide Prediction.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1d50fc302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d50fc302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for this presentation, the values in the generation column will be defined as the following age groups as shown on the right of the screen. </a:t>
            </a:r>
          </a:p>
        </p:txBody>
      </p:sp>
    </p:spTree>
    <p:extLst>
      <p:ext uri="{BB962C8B-B14F-4D97-AF65-F5344CB8AC3E}">
        <p14:creationId xmlns:p14="http://schemas.microsoft.com/office/powerpoint/2010/main" val="167658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1d50fc302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1d50fc302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dirty="0"/>
              <a:t>We will be doing some </a:t>
            </a:r>
            <a:r>
              <a:rPr lang="en-GB" dirty="0" err="1"/>
              <a:t>preprocessing</a:t>
            </a:r>
            <a:r>
              <a:rPr lang="en-GB" dirty="0"/>
              <a:t> before we fully go into our analysis and data visualisation.</a:t>
            </a:r>
          </a:p>
          <a:p>
            <a:pPr marL="0" indent="0">
              <a:buNone/>
            </a:pPr>
            <a:r>
              <a:rPr lang="en-GB" dirty="0"/>
              <a:t>The main bulk of pre-processing will be changing the column names to more appropriate titles such as changing suicide / 100k population to suicide rate as shown above</a:t>
            </a:r>
          </a:p>
        </p:txBody>
      </p:sp>
    </p:spTree>
    <p:extLst>
      <p:ext uri="{BB962C8B-B14F-4D97-AF65-F5344CB8AC3E}">
        <p14:creationId xmlns:p14="http://schemas.microsoft.com/office/powerpoint/2010/main" val="2243326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1d50fc302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1d50fc302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dirty="0"/>
              <a:t>Countries with a higher population have a higher suicide rate: due to the higher number of people in the country leading to more possible </a:t>
            </a:r>
            <a:r>
              <a:rPr lang="en-GB" dirty="0" err="1"/>
              <a:t>casualities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1d50fc302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1d50fc302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dirty="0"/>
              <a:t>Looking at suicide rates we can see that suicide count has the strongest </a:t>
            </a:r>
            <a:r>
              <a:rPr lang="en-GB" dirty="0" err="1"/>
              <a:t>corellation</a:t>
            </a:r>
            <a:r>
              <a:rPr lang="en-GB" dirty="0"/>
              <a:t> out of all the values but this should be inherent as</a:t>
            </a:r>
          </a:p>
          <a:p>
            <a:pPr marL="0" indent="0">
              <a:buNone/>
            </a:pPr>
            <a:r>
              <a:rPr lang="en-GB" dirty="0"/>
              <a:t>Suicide rate is based off suicide count</a:t>
            </a:r>
            <a:endParaRPr lang="en-US" dirty="0"/>
          </a:p>
        </p:txBody>
      </p:sp>
    </p:spTree>
    <p:extLst>
      <p:ext uri="{BB962C8B-B14F-4D97-AF65-F5344CB8AC3E}">
        <p14:creationId xmlns:p14="http://schemas.microsoft.com/office/powerpoint/2010/main" val="1644217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1d50fc302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1d50fc302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Looking further into </a:t>
            </a:r>
            <a:r>
              <a:rPr lang="en-US" dirty="0" err="1"/>
              <a:t>suicide_count</a:t>
            </a:r>
            <a:endParaRPr lang="en-US" dirty="0"/>
          </a:p>
        </p:txBody>
      </p:sp>
    </p:spTree>
    <p:extLst>
      <p:ext uri="{BB962C8B-B14F-4D97-AF65-F5344CB8AC3E}">
        <p14:creationId xmlns:p14="http://schemas.microsoft.com/office/powerpoint/2010/main" val="1509035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1d50fc302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1d50fc302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dirty="0"/>
              <a:t>We can see that there is a positive linear relationship between population and </a:t>
            </a:r>
            <a:r>
              <a:rPr lang="en-GB" dirty="0" err="1"/>
              <a:t>suicide_count</a:t>
            </a:r>
            <a:r>
              <a:rPr lang="en-GB" dirty="0"/>
              <a:t> which could be indicative of a useful variable to help us in predicting suicide rate.</a:t>
            </a:r>
          </a:p>
          <a:p>
            <a:pPr marL="0" indent="0">
              <a:buNone/>
            </a:pPr>
            <a:r>
              <a:rPr lang="en-GB" dirty="0"/>
              <a:t>However this could also be due to the idea that if a country has a higher population there are more people to potentially commit suicide. </a:t>
            </a:r>
            <a:endParaRPr lang="en-US" dirty="0"/>
          </a:p>
        </p:txBody>
      </p:sp>
    </p:spTree>
    <p:extLst>
      <p:ext uri="{BB962C8B-B14F-4D97-AF65-F5344CB8AC3E}">
        <p14:creationId xmlns:p14="http://schemas.microsoft.com/office/powerpoint/2010/main" val="2438570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fba5b034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1fba5b034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dirty="0"/>
              <a:t>Looking at a scatter matrix of our numeric values to detect potential outliers in our dataset, in general the data does not have many outliers however, we will still be taking it into account during our data cleaning step</a:t>
            </a:r>
          </a:p>
        </p:txBody>
      </p:sp>
    </p:spTree>
    <p:extLst>
      <p:ext uri="{BB962C8B-B14F-4D97-AF65-F5344CB8AC3E}">
        <p14:creationId xmlns:p14="http://schemas.microsoft.com/office/powerpoint/2010/main" val="3278902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fba5b034d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1fba5b034d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When plotting suicide rate against gender we can clearly see that males are more likely to commit suicide than females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fba5b034d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1fba5b034d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Breaking down the gender by generation and age group we see that 35 – 57 y/o and boomers commit suicide the most </a:t>
            </a:r>
          </a:p>
        </p:txBody>
      </p:sp>
    </p:spTree>
    <p:extLst>
      <p:ext uri="{BB962C8B-B14F-4D97-AF65-F5344CB8AC3E}">
        <p14:creationId xmlns:p14="http://schemas.microsoft.com/office/powerpoint/2010/main" val="418406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fba5b034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1fba5b034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Using a line plot, we are able to see how suicide rates in general have changed over time.</a:t>
            </a:r>
          </a:p>
          <a:p>
            <a:pPr marL="0" indent="0">
              <a:buNone/>
            </a:pPr>
            <a:r>
              <a:rPr lang="en-US" dirty="0"/>
              <a:t>As we can see after 2005, suicide rates have generally decreased, with a even steeper drop after 2010.</a:t>
            </a:r>
          </a:p>
          <a:p>
            <a:pPr marL="0" indent="0">
              <a:buNone/>
            </a:pPr>
            <a:r>
              <a:rPr lang="en-US" dirty="0"/>
              <a:t>However, the low suicide rate after 2015 could be due to the </a:t>
            </a:r>
            <a:r>
              <a:rPr lang="en-US" dirty="0" err="1"/>
              <a:t>imcompleteness</a:t>
            </a:r>
            <a:r>
              <a:rPr lang="en-US" dirty="0"/>
              <a:t> of the dataset as it does not account for the whole 2016 which could explain the low number after 2015.</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20d670ca2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20d670ca2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dataset we used for this project is the suicide rates overview from 1985 to 2016 by Rusty from Kaggle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fba5b034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1fba5b034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When creating a </a:t>
            </a:r>
            <a:r>
              <a:rPr lang="en-US" dirty="0" err="1"/>
              <a:t>barplot</a:t>
            </a:r>
            <a:r>
              <a:rPr lang="en-US" dirty="0"/>
              <a:t> of all the country’s and their suicide rate, </a:t>
            </a:r>
            <a:endParaRPr lang="en-GB" dirty="0"/>
          </a:p>
        </p:txBody>
      </p:sp>
    </p:spTree>
    <p:extLst>
      <p:ext uri="{BB962C8B-B14F-4D97-AF65-F5344CB8AC3E}">
        <p14:creationId xmlns:p14="http://schemas.microsoft.com/office/powerpoint/2010/main" val="2686455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1fba5b034d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1fba5b034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We can see that Sri Lanka and Lithuania has the highest suicide rate among the 101 countries that we have looked at. </a:t>
            </a:r>
            <a:endParaRPr lang="en-GB" dirty="0"/>
          </a:p>
        </p:txBody>
      </p:sp>
    </p:spTree>
    <p:extLst>
      <p:ext uri="{BB962C8B-B14F-4D97-AF65-F5344CB8AC3E}">
        <p14:creationId xmlns:p14="http://schemas.microsoft.com/office/powerpoint/2010/main" val="396635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I’ll be passing my time to </a:t>
            </a:r>
            <a:r>
              <a:rPr lang="en-US" dirty="0" err="1"/>
              <a:t>hong</a:t>
            </a:r>
            <a:r>
              <a:rPr lang="en-US" dirty="0"/>
              <a:t> </a:t>
            </a:r>
            <a:r>
              <a:rPr lang="en-US" dirty="0" err="1"/>
              <a:t>yi</a:t>
            </a:r>
            <a:r>
              <a:rPr lang="en-US" dirty="0"/>
              <a:t> who will be discussing about our data cleaning and machine learning process</a:t>
            </a:r>
          </a:p>
        </p:txBody>
      </p:sp>
    </p:spTree>
    <p:extLst>
      <p:ext uri="{BB962C8B-B14F-4D97-AF65-F5344CB8AC3E}">
        <p14:creationId xmlns:p14="http://schemas.microsoft.com/office/powerpoint/2010/main" val="3999331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0d670ca2d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20d670ca2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Moving on to categorical variables, we use bar plot to showcase the relationship between the variables.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20d670ca2d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20d670ca2d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20d670ca2d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20d670ca2d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191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20d670ca2d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20d670ca2d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637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20d670ca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20d670ca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Remove HDI - due to the large number of NULL values. </a:t>
            </a:r>
            <a:endParaRPr/>
          </a:p>
          <a:p>
            <a:pPr marL="0" lvl="0" indent="0" algn="l" rtl="0">
              <a:spcBef>
                <a:spcPts val="0"/>
              </a:spcBef>
              <a:spcAft>
                <a:spcPts val="0"/>
              </a:spcAft>
              <a:buNone/>
            </a:pPr>
            <a:r>
              <a:rPr lang="en-GB"/>
              <a:t>Country - Year as it is a column that is a combination of country and year and hence is redundant. </a:t>
            </a:r>
            <a:endParaRPr/>
          </a:p>
          <a:p>
            <a:pPr marL="0" lvl="0" indent="0" algn="l" rtl="0">
              <a:spcBef>
                <a:spcPts val="0"/>
              </a:spcBef>
              <a:spcAft>
                <a:spcPts val="0"/>
              </a:spcAft>
              <a:buNone/>
            </a:pPr>
            <a:endParaRPr/>
          </a:p>
          <a:p>
            <a:pPr marL="0" lvl="0" indent="0" algn="l" rtl="0">
              <a:spcBef>
                <a:spcPts val="0"/>
              </a:spcBef>
              <a:spcAft>
                <a:spcPts val="0"/>
              </a:spcAft>
              <a:buNone/>
            </a:pPr>
            <a:r>
              <a:rPr lang="en-GB"/>
              <a:t>Remove outliers and NUll rows</a:t>
            </a:r>
            <a:endParaRPr/>
          </a:p>
          <a:p>
            <a:pPr marL="0" lvl="0" indent="0" algn="l" rtl="0">
              <a:spcBef>
                <a:spcPts val="0"/>
              </a:spcBef>
              <a:spcAft>
                <a:spcPts val="0"/>
              </a:spcAft>
              <a:buNone/>
            </a:pPr>
            <a:endParaRPr/>
          </a:p>
          <a:p>
            <a:pPr marL="0" lvl="0" indent="0" algn="l" rtl="0">
              <a:spcBef>
                <a:spcPts val="0"/>
              </a:spcBef>
              <a:spcAft>
                <a:spcPts val="0"/>
              </a:spcAft>
              <a:buNone/>
            </a:pPr>
            <a:r>
              <a:rPr lang="en-GB"/>
              <a:t>And finally converting categorical to numeric to facilitate the machine learning process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20d670ca2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120d670ca2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20d670ca2d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20d670ca2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18d1a0c15b_0_28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18d1a0c15b_0_28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flow of this presentation will be as follows: Our problem formulation and statement, data exploration, modelling and evaluation and finally the conclusion and our learning points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120d670ca2d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120d670ca2d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1a41b098e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11a41b098e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20d670ca2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20d670ca2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d50fc302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d50fc302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195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d50fc302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d50fc302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d50fc302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d50fc302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046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d50fc302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d50fc302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670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d50fc302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d50fc302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599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20d670ca2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20d670ca2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d50fc302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d50fc302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673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a41b098e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1a41b098e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Starting with our problem </a:t>
            </a:r>
            <a:r>
              <a:rPr lang="en-US" dirty="0" err="1"/>
              <a:t>statment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d50fc302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d50fc302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88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18d1a0c15b_0_28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18d1a0c15b_0_28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Thank you for your attension</a:t>
            </a:r>
          </a:p>
          <a:p>
            <a:pPr marL="0" indent="0">
              <a:buNone/>
            </a:pPr>
            <a:r>
              <a:rPr lang="en-US"/>
              <a:t>Any additional information will be in the </a:t>
            </a:r>
            <a:r>
              <a:rPr lang="en-US" err="1"/>
              <a:t>github</a:t>
            </a:r>
            <a:r>
              <a:rPr lang="en-US"/>
              <a:t> repo in the link at the bottom of your screen. </a:t>
            </a:r>
          </a:p>
        </p:txBody>
      </p:sp>
    </p:spTree>
    <p:extLst>
      <p:ext uri="{BB962C8B-B14F-4D97-AF65-F5344CB8AC3E}">
        <p14:creationId xmlns:p14="http://schemas.microsoft.com/office/powerpoint/2010/main" val="4099840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a41b098e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a41b098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know what suicide is a major problem that is affecting our current society and according to the world health organization more than 700k people die from it every year</a:t>
            </a:r>
          </a:p>
          <a:p>
            <a:pPr marL="0" lvl="0" indent="0" algn="l" rtl="0">
              <a:spcBef>
                <a:spcPts val="0"/>
              </a:spcBef>
              <a:spcAft>
                <a:spcPts val="0"/>
              </a:spcAft>
              <a:buNone/>
            </a:pPr>
            <a:r>
              <a:rPr lang="en-US" dirty="0"/>
              <a:t>As such our group has asked ourselves what could be the possible attributes that could contribute to a country’s suicide rate.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1d50fc30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1d50fc30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such our goal for this project is to create a machine learning model that can help predict a country’s suicide rate based on its attributes. As such we are trying to predict a numeric value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1a41b098e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1a41b098e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 us begin our data exploration process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will be looking through the data of over a 100 countries over the span of 31 years to identify potential variables from both numeric and categorial columns that will be helpful for us in trying to predict a country’s suicide rate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1d50fc302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d50fc302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Starting off with the preliminary analysis</a:t>
            </a:r>
          </a:p>
          <a:p>
            <a:pPr>
              <a:buNone/>
            </a:pPr>
            <a:endParaRPr lang="en-US" dirty="0"/>
          </a:p>
          <a:p>
            <a:pPr>
              <a:buNone/>
            </a:pPr>
            <a:r>
              <a:rPr lang="en-US" dirty="0"/>
              <a:t>Our data set comprised of 12 columns </a:t>
            </a:r>
          </a:p>
          <a:p>
            <a:pPr>
              <a:buNone/>
            </a:pPr>
            <a:endParaRPr lang="en-US" dirty="0"/>
          </a:p>
          <a:p>
            <a:pPr>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1d50fc302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d50fc302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which can be broken down into 5 Categorial and 7 Numeric columns</a:t>
            </a:r>
          </a:p>
        </p:txBody>
      </p:sp>
    </p:spTree>
    <p:extLst>
      <p:ext uri="{BB962C8B-B14F-4D97-AF65-F5344CB8AC3E}">
        <p14:creationId xmlns:p14="http://schemas.microsoft.com/office/powerpoint/2010/main" val="4256391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5" name="Google Shape;55;p14"/>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14"/>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4"/>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14"/>
          <p:cNvGrpSpPr/>
          <p:nvPr/>
        </p:nvGrpSpPr>
        <p:grpSpPr>
          <a:xfrm>
            <a:off x="8263682" y="-434366"/>
            <a:ext cx="188886" cy="1181531"/>
            <a:chOff x="2877432" y="975334"/>
            <a:chExt cx="188886" cy="1181531"/>
          </a:xfrm>
        </p:grpSpPr>
        <p:sp>
          <p:nvSpPr>
            <p:cNvPr id="63" name="Google Shape;63;p1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14"/>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4"/>
          <p:cNvGrpSpPr/>
          <p:nvPr/>
        </p:nvGrpSpPr>
        <p:grpSpPr>
          <a:xfrm>
            <a:off x="3090746" y="-533657"/>
            <a:ext cx="98059" cy="1147596"/>
            <a:chOff x="3347921" y="16006"/>
            <a:chExt cx="98059" cy="1147596"/>
          </a:xfrm>
        </p:grpSpPr>
        <p:sp>
          <p:nvSpPr>
            <p:cNvPr id="68" name="Google Shape;68;p1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14"/>
          <p:cNvGrpSpPr/>
          <p:nvPr/>
        </p:nvGrpSpPr>
        <p:grpSpPr>
          <a:xfrm>
            <a:off x="4892771" y="-340112"/>
            <a:ext cx="121172" cy="760495"/>
            <a:chOff x="5245196" y="3136513"/>
            <a:chExt cx="121172" cy="760495"/>
          </a:xfrm>
        </p:grpSpPr>
        <p:sp>
          <p:nvSpPr>
            <p:cNvPr id="71" name="Google Shape;71;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14"/>
          <p:cNvGrpSpPr/>
          <p:nvPr/>
        </p:nvGrpSpPr>
        <p:grpSpPr>
          <a:xfrm>
            <a:off x="250617" y="2402301"/>
            <a:ext cx="188650" cy="2468354"/>
            <a:chOff x="250617" y="2402301"/>
            <a:chExt cx="188650" cy="2468354"/>
          </a:xfrm>
        </p:grpSpPr>
        <p:sp>
          <p:nvSpPr>
            <p:cNvPr id="74" name="Google Shape;74;p14"/>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4"/>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14"/>
          <p:cNvGrpSpPr/>
          <p:nvPr/>
        </p:nvGrpSpPr>
        <p:grpSpPr>
          <a:xfrm>
            <a:off x="2038689" y="173907"/>
            <a:ext cx="57599" cy="831799"/>
            <a:chOff x="2038689" y="173907"/>
            <a:chExt cx="57599" cy="831799"/>
          </a:xfrm>
        </p:grpSpPr>
        <p:sp>
          <p:nvSpPr>
            <p:cNvPr id="81" name="Google Shape;81;p1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220"/>
        <p:cNvGrpSpPr/>
        <p:nvPr/>
      </p:nvGrpSpPr>
      <p:grpSpPr>
        <a:xfrm>
          <a:off x="0" y="0"/>
          <a:ext cx="0" cy="0"/>
          <a:chOff x="0" y="0"/>
          <a:chExt cx="0" cy="0"/>
        </a:xfrm>
      </p:grpSpPr>
      <p:sp>
        <p:nvSpPr>
          <p:cNvPr id="221" name="Google Shape;221;p23"/>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2" name="Google Shape;222;p23"/>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3" name="Google Shape;223;p23"/>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23"/>
          <p:cNvGrpSpPr/>
          <p:nvPr/>
        </p:nvGrpSpPr>
        <p:grpSpPr>
          <a:xfrm>
            <a:off x="8217007" y="3576772"/>
            <a:ext cx="188886" cy="1181531"/>
            <a:chOff x="2877432" y="975334"/>
            <a:chExt cx="188886" cy="1181531"/>
          </a:xfrm>
        </p:grpSpPr>
        <p:sp>
          <p:nvSpPr>
            <p:cNvPr id="229" name="Google Shape;229;p2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3"/>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3"/>
          <p:cNvGrpSpPr/>
          <p:nvPr/>
        </p:nvGrpSpPr>
        <p:grpSpPr>
          <a:xfrm>
            <a:off x="7519346" y="3243318"/>
            <a:ext cx="98059" cy="1147596"/>
            <a:chOff x="3347921" y="16006"/>
            <a:chExt cx="98059" cy="1147596"/>
          </a:xfrm>
        </p:grpSpPr>
        <p:sp>
          <p:nvSpPr>
            <p:cNvPr id="234" name="Google Shape;234;p23"/>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3"/>
          <p:cNvGrpSpPr/>
          <p:nvPr/>
        </p:nvGrpSpPr>
        <p:grpSpPr>
          <a:xfrm>
            <a:off x="805821" y="2953663"/>
            <a:ext cx="121172" cy="760495"/>
            <a:chOff x="5245196" y="3136513"/>
            <a:chExt cx="121172" cy="760495"/>
          </a:xfrm>
        </p:grpSpPr>
        <p:sp>
          <p:nvSpPr>
            <p:cNvPr id="237" name="Google Shape;237;p2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3"/>
          <p:cNvGrpSpPr/>
          <p:nvPr/>
        </p:nvGrpSpPr>
        <p:grpSpPr>
          <a:xfrm>
            <a:off x="250617" y="2402301"/>
            <a:ext cx="188650" cy="2468354"/>
            <a:chOff x="250617" y="2402301"/>
            <a:chExt cx="188650" cy="2468354"/>
          </a:xfrm>
        </p:grpSpPr>
        <p:sp>
          <p:nvSpPr>
            <p:cNvPr id="240" name="Google Shape;240;p23"/>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3"/>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 name="Google Shape;246;p23"/>
          <p:cNvGrpSpPr/>
          <p:nvPr/>
        </p:nvGrpSpPr>
        <p:grpSpPr>
          <a:xfrm>
            <a:off x="2038689" y="173907"/>
            <a:ext cx="57599" cy="831799"/>
            <a:chOff x="2038689" y="173907"/>
            <a:chExt cx="57599" cy="831799"/>
          </a:xfrm>
        </p:grpSpPr>
        <p:sp>
          <p:nvSpPr>
            <p:cNvPr id="247" name="Google Shape;247;p23"/>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3"/>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 name="Google Shape;250;p23"/>
          <p:cNvGrpSpPr/>
          <p:nvPr/>
        </p:nvGrpSpPr>
        <p:grpSpPr>
          <a:xfrm>
            <a:off x="4920170" y="-496491"/>
            <a:ext cx="188886" cy="1181531"/>
            <a:chOff x="2877432" y="975334"/>
            <a:chExt cx="188886" cy="1181531"/>
          </a:xfrm>
        </p:grpSpPr>
        <p:sp>
          <p:nvSpPr>
            <p:cNvPr id="251" name="Google Shape;251;p2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3"/>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3"/>
          <p:cNvGrpSpPr/>
          <p:nvPr/>
        </p:nvGrpSpPr>
        <p:grpSpPr>
          <a:xfrm>
            <a:off x="3030471" y="-223849"/>
            <a:ext cx="121172" cy="760495"/>
            <a:chOff x="5245196" y="3136513"/>
            <a:chExt cx="121172" cy="760495"/>
          </a:xfrm>
        </p:grpSpPr>
        <p:sp>
          <p:nvSpPr>
            <p:cNvPr id="256" name="Google Shape;256;p2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3"/>
          <p:cNvGrpSpPr/>
          <p:nvPr/>
        </p:nvGrpSpPr>
        <p:grpSpPr>
          <a:xfrm>
            <a:off x="2306292" y="2569221"/>
            <a:ext cx="199237" cy="2828935"/>
            <a:chOff x="1608717" y="1280046"/>
            <a:chExt cx="199237" cy="2828935"/>
          </a:xfrm>
        </p:grpSpPr>
        <p:sp>
          <p:nvSpPr>
            <p:cNvPr id="259" name="Google Shape;259;p2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2"/>
        <p:cNvGrpSpPr/>
        <p:nvPr/>
      </p:nvGrpSpPr>
      <p:grpSpPr>
        <a:xfrm>
          <a:off x="0" y="0"/>
          <a:ext cx="0" cy="0"/>
          <a:chOff x="0" y="0"/>
          <a:chExt cx="0" cy="0"/>
        </a:xfrm>
      </p:grpSpPr>
      <p:sp>
        <p:nvSpPr>
          <p:cNvPr id="263" name="Google Shape;263;p24"/>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4" name="Google Shape;264;p24"/>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grpSp>
        <p:nvGrpSpPr>
          <p:cNvPr id="265" name="Google Shape;265;p24"/>
          <p:cNvGrpSpPr/>
          <p:nvPr/>
        </p:nvGrpSpPr>
        <p:grpSpPr>
          <a:xfrm>
            <a:off x="722446" y="3412541"/>
            <a:ext cx="7699120" cy="1883463"/>
            <a:chOff x="4558950" y="838825"/>
            <a:chExt cx="2813800" cy="688350"/>
          </a:xfrm>
        </p:grpSpPr>
        <p:sp>
          <p:nvSpPr>
            <p:cNvPr id="266" name="Google Shape;266;p24"/>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01"/>
        <p:cNvGrpSpPr/>
        <p:nvPr/>
      </p:nvGrpSpPr>
      <p:grpSpPr>
        <a:xfrm>
          <a:off x="0" y="0"/>
          <a:ext cx="0" cy="0"/>
          <a:chOff x="0" y="0"/>
          <a:chExt cx="0" cy="0"/>
        </a:xfrm>
      </p:grpSpPr>
      <p:sp>
        <p:nvSpPr>
          <p:cNvPr id="302" name="Google Shape;302;p25"/>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3" name="Google Shape;303;p25"/>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314" name="Google Shape;314;p25"/>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25"/>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16" name="Google Shape;316;p25"/>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317" name="Google Shape;317;p25"/>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25"/>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19" name="Google Shape;319;p25"/>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20" name="Google Shape;320;p25"/>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321" name="Google Shape;321;p25"/>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22" name="Google Shape;322;p25"/>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323"/>
        <p:cNvGrpSpPr/>
        <p:nvPr/>
      </p:nvGrpSpPr>
      <p:grpSpPr>
        <a:xfrm>
          <a:off x="0" y="0"/>
          <a:ext cx="0" cy="0"/>
          <a:chOff x="0" y="0"/>
          <a:chExt cx="0" cy="0"/>
        </a:xfrm>
      </p:grpSpPr>
      <p:sp>
        <p:nvSpPr>
          <p:cNvPr id="324" name="Google Shape;324;p26"/>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5" name="Google Shape;325;p26"/>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6" name="Google Shape;326;p26"/>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7" name="Google Shape;327;p26"/>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8" name="Google Shape;328;p26"/>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26"/>
          <p:cNvGrpSpPr/>
          <p:nvPr/>
        </p:nvGrpSpPr>
        <p:grpSpPr>
          <a:xfrm>
            <a:off x="6626134" y="-164562"/>
            <a:ext cx="121172" cy="760495"/>
            <a:chOff x="5245196" y="3136513"/>
            <a:chExt cx="121172" cy="760495"/>
          </a:xfrm>
        </p:grpSpPr>
        <p:sp>
          <p:nvSpPr>
            <p:cNvPr id="333" name="Google Shape;333;p26"/>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26"/>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338"/>
        <p:cNvGrpSpPr/>
        <p:nvPr/>
      </p:nvGrpSpPr>
      <p:grpSpPr>
        <a:xfrm>
          <a:off x="0" y="0"/>
          <a:ext cx="0" cy="0"/>
          <a:chOff x="0" y="0"/>
          <a:chExt cx="0" cy="0"/>
        </a:xfrm>
      </p:grpSpPr>
      <p:sp>
        <p:nvSpPr>
          <p:cNvPr id="339" name="Google Shape;339;p2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6626134" y="-164562"/>
            <a:ext cx="121172" cy="760495"/>
            <a:chOff x="5245196" y="3136513"/>
            <a:chExt cx="121172" cy="760495"/>
          </a:xfrm>
        </p:grpSpPr>
        <p:sp>
          <p:nvSpPr>
            <p:cNvPr id="344" name="Google Shape;344;p2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9" name="Google Shape;349;p27"/>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0" name="Google Shape;350;p27"/>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1" name="Google Shape;351;p27"/>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2" name="Google Shape;352;p27"/>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3" name="Google Shape;353;p27"/>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4" name="Google Shape;354;p27"/>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55"/>
        <p:cNvGrpSpPr/>
        <p:nvPr/>
      </p:nvGrpSpPr>
      <p:grpSpPr>
        <a:xfrm>
          <a:off x="0" y="0"/>
          <a:ext cx="0" cy="0"/>
          <a:chOff x="0" y="0"/>
          <a:chExt cx="0" cy="0"/>
        </a:xfrm>
      </p:grpSpPr>
      <p:sp>
        <p:nvSpPr>
          <p:cNvPr id="356" name="Google Shape;356;p28"/>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7" name="Google Shape;357;p28"/>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28"/>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59" name="Google Shape;359;p28"/>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28"/>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61" name="Google Shape;361;p28"/>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28"/>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28"/>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64" name="Google Shape;364;p28"/>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5" name="Google Shape;365;p28"/>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66" name="Google Shape;366;p28"/>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7" name="Google Shape;367;p28"/>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68" name="Google Shape;368;p28"/>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9" name="Google Shape;369;p28"/>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78"/>
        <p:cNvGrpSpPr/>
        <p:nvPr/>
      </p:nvGrpSpPr>
      <p:grpSpPr>
        <a:xfrm>
          <a:off x="0" y="0"/>
          <a:ext cx="0" cy="0"/>
          <a:chOff x="0" y="0"/>
          <a:chExt cx="0" cy="0"/>
        </a:xfrm>
      </p:grpSpPr>
      <p:sp>
        <p:nvSpPr>
          <p:cNvPr id="379" name="Google Shape;379;p29"/>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80" name="Google Shape;380;p29"/>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81" name="Google Shape;381;p29"/>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82" name="Google Shape;382;p29"/>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83" name="Google Shape;383;p29"/>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84" name="Google Shape;384;p29"/>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85" name="Google Shape;385;p29"/>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86" name="Google Shape;386;p29"/>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87" name="Google Shape;387;p29"/>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88" name="Google Shape;388;p29"/>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98"/>
        <p:cNvGrpSpPr/>
        <p:nvPr/>
      </p:nvGrpSpPr>
      <p:grpSpPr>
        <a:xfrm>
          <a:off x="0" y="0"/>
          <a:ext cx="0" cy="0"/>
          <a:chOff x="0" y="0"/>
          <a:chExt cx="0" cy="0"/>
        </a:xfrm>
      </p:grpSpPr>
      <p:sp>
        <p:nvSpPr>
          <p:cNvPr id="399" name="Google Shape;399;p30"/>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00" name="Google Shape;400;p30"/>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01" name="Google Shape;401;p30"/>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02" name="Google Shape;402;p30"/>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03" name="Google Shape;403;p30"/>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04" name="Google Shape;404;p30"/>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05" name="Google Shape;405;p30"/>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06" name="Google Shape;406;p30"/>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07" name="Google Shape;407;p30"/>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08" name="Google Shape;408;p30"/>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18"/>
        <p:cNvGrpSpPr/>
        <p:nvPr/>
      </p:nvGrpSpPr>
      <p:grpSpPr>
        <a:xfrm>
          <a:off x="0" y="0"/>
          <a:ext cx="0" cy="0"/>
          <a:chOff x="0" y="0"/>
          <a:chExt cx="0" cy="0"/>
        </a:xfrm>
      </p:grpSpPr>
      <p:sp>
        <p:nvSpPr>
          <p:cNvPr id="419" name="Google Shape;419;p31"/>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0" name="Google Shape;420;p31"/>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1" name="Google Shape;421;p31"/>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GB" sz="1000">
                <a:solidFill>
                  <a:schemeClr val="lt1"/>
                </a:solidFill>
                <a:latin typeface="Maven Pro"/>
                <a:ea typeface="Maven Pro"/>
                <a:cs typeface="Maven Pro"/>
                <a:sym typeface="Maven Pro"/>
              </a:rPr>
              <a:t>CREDITS: This presentation template was created by </a:t>
            </a:r>
            <a:r>
              <a:rPr lang="en-GB"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GB" sz="1000">
                <a:solidFill>
                  <a:schemeClr val="lt1"/>
                </a:solidFill>
                <a:latin typeface="Maven Pro"/>
                <a:ea typeface="Maven Pro"/>
                <a:cs typeface="Maven Pro"/>
                <a:sym typeface="Maven Pro"/>
              </a:rPr>
              <a:t>, including icons by </a:t>
            </a:r>
            <a:r>
              <a:rPr lang="en-GB"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GB" sz="1000">
                <a:solidFill>
                  <a:schemeClr val="lt1"/>
                </a:solidFill>
                <a:latin typeface="Maven Pro"/>
                <a:ea typeface="Maven Pro"/>
                <a:cs typeface="Maven Pro"/>
                <a:sym typeface="Maven Pro"/>
              </a:rPr>
              <a:t>, and infographics &amp; images by </a:t>
            </a:r>
            <a:r>
              <a:rPr lang="en-GB"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422" name="Google Shape;422;p31"/>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31"/>
          <p:cNvGrpSpPr/>
          <p:nvPr/>
        </p:nvGrpSpPr>
        <p:grpSpPr>
          <a:xfrm>
            <a:off x="6669747" y="-389684"/>
            <a:ext cx="143766" cy="2106420"/>
            <a:chOff x="6780548" y="337714"/>
            <a:chExt cx="133252" cy="1952377"/>
          </a:xfrm>
        </p:grpSpPr>
        <p:sp>
          <p:nvSpPr>
            <p:cNvPr id="431" name="Google Shape;431;p31"/>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1"/>
          <p:cNvGrpSpPr/>
          <p:nvPr/>
        </p:nvGrpSpPr>
        <p:grpSpPr>
          <a:xfrm>
            <a:off x="1510029" y="507749"/>
            <a:ext cx="203534" cy="2663107"/>
            <a:chOff x="250617" y="2402301"/>
            <a:chExt cx="188650" cy="2468354"/>
          </a:xfrm>
        </p:grpSpPr>
        <p:sp>
          <p:nvSpPr>
            <p:cNvPr id="434" name="Google Shape;434;p3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385355" y="1380671"/>
            <a:ext cx="199237" cy="2828935"/>
            <a:chOff x="1608717" y="1280046"/>
            <a:chExt cx="199237" cy="2828935"/>
          </a:xfrm>
        </p:grpSpPr>
        <p:sp>
          <p:nvSpPr>
            <p:cNvPr id="439" name="Google Shape;439;p3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31"/>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31"/>
          <p:cNvGrpSpPr/>
          <p:nvPr/>
        </p:nvGrpSpPr>
        <p:grpSpPr>
          <a:xfrm>
            <a:off x="989005" y="-389666"/>
            <a:ext cx="62143" cy="897428"/>
            <a:chOff x="2038689" y="173907"/>
            <a:chExt cx="57599" cy="831799"/>
          </a:xfrm>
        </p:grpSpPr>
        <p:sp>
          <p:nvSpPr>
            <p:cNvPr id="445" name="Google Shape;445;p3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1"/>
          <p:cNvGrpSpPr/>
          <p:nvPr/>
        </p:nvGrpSpPr>
        <p:grpSpPr>
          <a:xfrm>
            <a:off x="8568723" y="2184809"/>
            <a:ext cx="214702" cy="2308597"/>
            <a:chOff x="8008096" y="2108910"/>
            <a:chExt cx="199001" cy="2139769"/>
          </a:xfrm>
        </p:grpSpPr>
        <p:sp>
          <p:nvSpPr>
            <p:cNvPr id="448" name="Google Shape;448;p31"/>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1"/>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31"/>
          <p:cNvGrpSpPr/>
          <p:nvPr/>
        </p:nvGrpSpPr>
        <p:grpSpPr>
          <a:xfrm>
            <a:off x="8221223" y="9"/>
            <a:ext cx="214702" cy="2308597"/>
            <a:chOff x="8008096" y="2108910"/>
            <a:chExt cx="199001" cy="2139769"/>
          </a:xfrm>
        </p:grpSpPr>
        <p:sp>
          <p:nvSpPr>
            <p:cNvPr id="452" name="Google Shape;452;p31"/>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54"/>
        <p:cNvGrpSpPr/>
        <p:nvPr/>
      </p:nvGrpSpPr>
      <p:grpSpPr>
        <a:xfrm>
          <a:off x="0" y="0"/>
          <a:ext cx="0" cy="0"/>
          <a:chOff x="0" y="0"/>
          <a:chExt cx="0" cy="0"/>
        </a:xfrm>
      </p:grpSpPr>
      <p:sp>
        <p:nvSpPr>
          <p:cNvPr id="455" name="Google Shape;455;p32"/>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56" name="Google Shape;456;p32"/>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57" name="Google Shape;457;p32"/>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58" name="Google Shape;458;p32"/>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3"/>
        <p:cNvGrpSpPr/>
        <p:nvPr/>
      </p:nvGrpSpPr>
      <p:grpSpPr>
        <a:xfrm>
          <a:off x="0" y="0"/>
          <a:ext cx="0" cy="0"/>
          <a:chOff x="0" y="0"/>
          <a:chExt cx="0" cy="0"/>
        </a:xfrm>
      </p:grpSpPr>
      <p:sp>
        <p:nvSpPr>
          <p:cNvPr id="84" name="Google Shape;84;p15"/>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15"/>
          <p:cNvGrpSpPr/>
          <p:nvPr/>
        </p:nvGrpSpPr>
        <p:grpSpPr>
          <a:xfrm>
            <a:off x="8263682" y="-434366"/>
            <a:ext cx="188886" cy="1181531"/>
            <a:chOff x="2877432" y="975334"/>
            <a:chExt cx="188886" cy="1181531"/>
          </a:xfrm>
        </p:grpSpPr>
        <p:sp>
          <p:nvSpPr>
            <p:cNvPr id="87" name="Google Shape;87;p15"/>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15"/>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5"/>
          <p:cNvGrpSpPr/>
          <p:nvPr/>
        </p:nvGrpSpPr>
        <p:grpSpPr>
          <a:xfrm>
            <a:off x="3643898" y="-436198"/>
            <a:ext cx="133252" cy="1952377"/>
            <a:chOff x="6780548" y="337714"/>
            <a:chExt cx="133252" cy="1952377"/>
          </a:xfrm>
        </p:grpSpPr>
        <p:sp>
          <p:nvSpPr>
            <p:cNvPr id="92" name="Google Shape;92;p1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5"/>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15"/>
          <p:cNvGrpSpPr/>
          <p:nvPr/>
        </p:nvGrpSpPr>
        <p:grpSpPr>
          <a:xfrm>
            <a:off x="8008096" y="2108910"/>
            <a:ext cx="199001" cy="2139769"/>
            <a:chOff x="8008096" y="2108910"/>
            <a:chExt cx="199001" cy="2139769"/>
          </a:xfrm>
        </p:grpSpPr>
        <p:sp>
          <p:nvSpPr>
            <p:cNvPr id="96" name="Google Shape;96;p1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15"/>
          <p:cNvGrpSpPr/>
          <p:nvPr/>
        </p:nvGrpSpPr>
        <p:grpSpPr>
          <a:xfrm>
            <a:off x="520996" y="1091548"/>
            <a:ext cx="199001" cy="2139769"/>
            <a:chOff x="8008096" y="2108910"/>
            <a:chExt cx="199001" cy="2139769"/>
          </a:xfrm>
        </p:grpSpPr>
        <p:sp>
          <p:nvSpPr>
            <p:cNvPr id="99" name="Google Shape;99;p1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5"/>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02" name="Google Shape;102;p15"/>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3" name="Google Shape;103;p15"/>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6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
        <p:cNvGrpSpPr/>
        <p:nvPr/>
      </p:nvGrpSpPr>
      <p:grpSpPr>
        <a:xfrm>
          <a:off x="0" y="0"/>
          <a:ext cx="0" cy="0"/>
          <a:chOff x="0" y="0"/>
          <a:chExt cx="0" cy="0"/>
        </a:xfrm>
      </p:grpSpPr>
      <p:sp>
        <p:nvSpPr>
          <p:cNvPr id="105" name="Google Shape;105;p16"/>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6" name="Google Shape;106;p16"/>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7" name="Google Shape;107;p16"/>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6"/>
          <p:cNvGrpSpPr/>
          <p:nvPr/>
        </p:nvGrpSpPr>
        <p:grpSpPr>
          <a:xfrm>
            <a:off x="8148521" y="3004593"/>
            <a:ext cx="98059" cy="1147596"/>
            <a:chOff x="3347921" y="16006"/>
            <a:chExt cx="98059" cy="1147596"/>
          </a:xfrm>
        </p:grpSpPr>
        <p:sp>
          <p:nvSpPr>
            <p:cNvPr id="113" name="Google Shape;113;p16"/>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6"/>
          <p:cNvGrpSpPr/>
          <p:nvPr/>
        </p:nvGrpSpPr>
        <p:grpSpPr>
          <a:xfrm>
            <a:off x="281421" y="3769263"/>
            <a:ext cx="121172" cy="760495"/>
            <a:chOff x="5245196" y="3136513"/>
            <a:chExt cx="121172" cy="760495"/>
          </a:xfrm>
        </p:grpSpPr>
        <p:sp>
          <p:nvSpPr>
            <p:cNvPr id="116" name="Google Shape;116;p16"/>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16"/>
          <p:cNvGrpSpPr/>
          <p:nvPr/>
        </p:nvGrpSpPr>
        <p:grpSpPr>
          <a:xfrm>
            <a:off x="8534739" y="4069632"/>
            <a:ext cx="57599" cy="831799"/>
            <a:chOff x="2038689" y="173907"/>
            <a:chExt cx="57599" cy="831799"/>
          </a:xfrm>
        </p:grpSpPr>
        <p:sp>
          <p:nvSpPr>
            <p:cNvPr id="119" name="Google Shape;119;p16"/>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6"/>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3"/>
        <p:cNvGrpSpPr/>
        <p:nvPr/>
      </p:nvGrpSpPr>
      <p:grpSpPr>
        <a:xfrm>
          <a:off x="0" y="0"/>
          <a:ext cx="0" cy="0"/>
          <a:chOff x="0" y="0"/>
          <a:chExt cx="0" cy="0"/>
        </a:xfrm>
      </p:grpSpPr>
      <p:sp>
        <p:nvSpPr>
          <p:cNvPr id="124" name="Google Shape;124;p17"/>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5" name="Google Shape;125;p17"/>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6" name="Google Shape;126;p17"/>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27" name="Google Shape;127;p17"/>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28" name="Google Shape;128;p17"/>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29" name="Google Shape;129;p1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7"/>
          <p:cNvGrpSpPr/>
          <p:nvPr/>
        </p:nvGrpSpPr>
        <p:grpSpPr>
          <a:xfrm>
            <a:off x="6626134" y="-164562"/>
            <a:ext cx="121172" cy="760495"/>
            <a:chOff x="5245196" y="3136513"/>
            <a:chExt cx="121172" cy="760495"/>
          </a:xfrm>
        </p:grpSpPr>
        <p:sp>
          <p:nvSpPr>
            <p:cNvPr id="134" name="Google Shape;134;p1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1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40" name="Google Shape;140;p18"/>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19"/>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6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52" name="Google Shape;152;p19"/>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53" name="Google Shape;153;p19"/>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9"/>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9"/>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9"/>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9"/>
          <p:cNvGrpSpPr/>
          <p:nvPr/>
        </p:nvGrpSpPr>
        <p:grpSpPr>
          <a:xfrm>
            <a:off x="6626134" y="-164562"/>
            <a:ext cx="121172" cy="760495"/>
            <a:chOff x="5245196" y="3136513"/>
            <a:chExt cx="121172" cy="760495"/>
          </a:xfrm>
        </p:grpSpPr>
        <p:sp>
          <p:nvSpPr>
            <p:cNvPr id="158" name="Google Shape;158;p19"/>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9"/>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4" name="Google Shape;164;p20"/>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0"/>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20"/>
          <p:cNvGrpSpPr/>
          <p:nvPr/>
        </p:nvGrpSpPr>
        <p:grpSpPr>
          <a:xfrm>
            <a:off x="8263682" y="-434366"/>
            <a:ext cx="188886" cy="1181531"/>
            <a:chOff x="2877432" y="975334"/>
            <a:chExt cx="188886" cy="1181531"/>
          </a:xfrm>
        </p:grpSpPr>
        <p:sp>
          <p:nvSpPr>
            <p:cNvPr id="171" name="Google Shape;171;p2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20"/>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177;p20"/>
          <p:cNvGrpSpPr/>
          <p:nvPr/>
        </p:nvGrpSpPr>
        <p:grpSpPr>
          <a:xfrm>
            <a:off x="3090746" y="-533657"/>
            <a:ext cx="98059" cy="1147596"/>
            <a:chOff x="3347921" y="16006"/>
            <a:chExt cx="98059" cy="1147596"/>
          </a:xfrm>
        </p:grpSpPr>
        <p:sp>
          <p:nvSpPr>
            <p:cNvPr id="178" name="Google Shape;178;p20"/>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20"/>
          <p:cNvGrpSpPr/>
          <p:nvPr/>
        </p:nvGrpSpPr>
        <p:grpSpPr>
          <a:xfrm>
            <a:off x="4892771" y="-340112"/>
            <a:ext cx="121172" cy="760495"/>
            <a:chOff x="5245196" y="3136513"/>
            <a:chExt cx="121172" cy="760495"/>
          </a:xfrm>
        </p:grpSpPr>
        <p:sp>
          <p:nvSpPr>
            <p:cNvPr id="181" name="Google Shape;181;p20"/>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0"/>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20"/>
          <p:cNvGrpSpPr/>
          <p:nvPr/>
        </p:nvGrpSpPr>
        <p:grpSpPr>
          <a:xfrm>
            <a:off x="6967836" y="85439"/>
            <a:ext cx="133252" cy="1952377"/>
            <a:chOff x="6780548" y="337714"/>
            <a:chExt cx="133252" cy="1952377"/>
          </a:xfrm>
        </p:grpSpPr>
        <p:sp>
          <p:nvSpPr>
            <p:cNvPr id="184" name="Google Shape;184;p2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0"/>
          <p:cNvGrpSpPr/>
          <p:nvPr/>
        </p:nvGrpSpPr>
        <p:grpSpPr>
          <a:xfrm>
            <a:off x="250617" y="2402301"/>
            <a:ext cx="188650" cy="2468354"/>
            <a:chOff x="250617" y="2402301"/>
            <a:chExt cx="188650" cy="2468354"/>
          </a:xfrm>
        </p:grpSpPr>
        <p:sp>
          <p:nvSpPr>
            <p:cNvPr id="187" name="Google Shape;187;p20"/>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0"/>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20"/>
          <p:cNvGrpSpPr/>
          <p:nvPr/>
        </p:nvGrpSpPr>
        <p:grpSpPr>
          <a:xfrm>
            <a:off x="982417" y="1695096"/>
            <a:ext cx="199237" cy="2828935"/>
            <a:chOff x="1608717" y="1280046"/>
            <a:chExt cx="199237" cy="2828935"/>
          </a:xfrm>
        </p:grpSpPr>
        <p:sp>
          <p:nvSpPr>
            <p:cNvPr id="192" name="Google Shape;192;p20"/>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0"/>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0"/>
          <p:cNvGrpSpPr/>
          <p:nvPr/>
        </p:nvGrpSpPr>
        <p:grpSpPr>
          <a:xfrm>
            <a:off x="2038689" y="173907"/>
            <a:ext cx="57599" cy="831799"/>
            <a:chOff x="2038689" y="173907"/>
            <a:chExt cx="57599" cy="831799"/>
          </a:xfrm>
        </p:grpSpPr>
        <p:sp>
          <p:nvSpPr>
            <p:cNvPr id="197" name="Google Shape;197;p20"/>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0"/>
          <p:cNvGrpSpPr/>
          <p:nvPr/>
        </p:nvGrpSpPr>
        <p:grpSpPr>
          <a:xfrm>
            <a:off x="8008096" y="2108910"/>
            <a:ext cx="199001" cy="2139769"/>
            <a:chOff x="8008096" y="2108910"/>
            <a:chExt cx="199001" cy="2139769"/>
          </a:xfrm>
        </p:grpSpPr>
        <p:sp>
          <p:nvSpPr>
            <p:cNvPr id="200" name="Google Shape;200;p2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0"/>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20"/>
          <p:cNvGrpSpPr/>
          <p:nvPr/>
        </p:nvGrpSpPr>
        <p:grpSpPr>
          <a:xfrm>
            <a:off x="4095146" y="-859690"/>
            <a:ext cx="199001" cy="2139769"/>
            <a:chOff x="8008096" y="2108910"/>
            <a:chExt cx="199001" cy="2139769"/>
          </a:xfrm>
        </p:grpSpPr>
        <p:sp>
          <p:nvSpPr>
            <p:cNvPr id="204" name="Google Shape;204;p2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0"/>
          <p:cNvGrpSpPr/>
          <p:nvPr/>
        </p:nvGrpSpPr>
        <p:grpSpPr>
          <a:xfrm>
            <a:off x="6333286" y="3704939"/>
            <a:ext cx="133252" cy="1952377"/>
            <a:chOff x="6780548" y="337714"/>
            <a:chExt cx="133252" cy="1952377"/>
          </a:xfrm>
        </p:grpSpPr>
        <p:sp>
          <p:nvSpPr>
            <p:cNvPr id="207" name="Google Shape;207;p2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0"/>
          <p:cNvGrpSpPr/>
          <p:nvPr/>
        </p:nvGrpSpPr>
        <p:grpSpPr>
          <a:xfrm>
            <a:off x="2702021" y="3612763"/>
            <a:ext cx="121172" cy="760495"/>
            <a:chOff x="5245196" y="3136513"/>
            <a:chExt cx="121172" cy="760495"/>
          </a:xfrm>
        </p:grpSpPr>
        <p:sp>
          <p:nvSpPr>
            <p:cNvPr id="210" name="Google Shape;210;p20"/>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20"/>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4"/>
        <p:cNvGrpSpPr/>
        <p:nvPr/>
      </p:nvGrpSpPr>
      <p:grpSpPr>
        <a:xfrm>
          <a:off x="0" y="0"/>
          <a:ext cx="0" cy="0"/>
          <a:chOff x="0" y="0"/>
          <a:chExt cx="0" cy="0"/>
        </a:xfrm>
      </p:grpSpPr>
      <p:sp>
        <p:nvSpPr>
          <p:cNvPr id="215" name="Google Shape;215;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6" name="Google Shape;216;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7" name="Google Shape;217;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rtl="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1"/>
        <p:cNvGrpSpPr/>
        <p:nvPr/>
      </p:nvGrpSpPr>
      <p:grpSpPr>
        <a:xfrm>
          <a:off x="0" y="0"/>
          <a:ext cx="0" cy="0"/>
          <a:chOff x="0" y="0"/>
          <a:chExt cx="0" cy="0"/>
        </a:xfrm>
      </p:grpSpPr>
      <p:sp>
        <p:nvSpPr>
          <p:cNvPr id="472" name="Google Shape;472;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3" name="Google Shape;473;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jpg"/><Relationship Id="rId4" Type="http://schemas.openxmlformats.org/officeDocument/2006/relationships/image" Target="../media/image17.png"/><Relationship Id="rId9" Type="http://schemas.openxmlformats.org/officeDocument/2006/relationships/image" Target="../media/image2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3.jp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7"/>
          <p:cNvSpPr txBox="1">
            <a:spLocks noGrp="1"/>
          </p:cNvSpPr>
          <p:nvPr>
            <p:ph type="ctrTitle"/>
          </p:nvPr>
        </p:nvSpPr>
        <p:spPr>
          <a:xfrm>
            <a:off x="1608725" y="154543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SC1015 </a:t>
            </a:r>
            <a:endParaRPr/>
          </a:p>
          <a:p>
            <a:pPr marL="0" lvl="0" indent="0" algn="ctr" rtl="0">
              <a:spcBef>
                <a:spcPts val="0"/>
              </a:spcBef>
              <a:spcAft>
                <a:spcPts val="0"/>
              </a:spcAft>
              <a:buNone/>
            </a:pPr>
            <a:r>
              <a:rPr lang="en-GB"/>
              <a:t>Mini Project </a:t>
            </a:r>
            <a:endParaRPr/>
          </a:p>
          <a:p>
            <a:pPr marL="0" lvl="0" indent="0" algn="ctr" rtl="0">
              <a:spcBef>
                <a:spcPts val="0"/>
              </a:spcBef>
              <a:spcAft>
                <a:spcPts val="0"/>
              </a:spcAft>
              <a:buNone/>
            </a:pPr>
            <a:r>
              <a:rPr lang="en-GB"/>
              <a:t>Suicide Prediction</a:t>
            </a:r>
            <a:endParaRPr/>
          </a:p>
        </p:txBody>
      </p:sp>
      <p:sp>
        <p:nvSpPr>
          <p:cNvPr id="480" name="Google Shape;480;p37"/>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 name="Google Shape;486;p37"/>
          <p:cNvGrpSpPr/>
          <p:nvPr/>
        </p:nvGrpSpPr>
        <p:grpSpPr>
          <a:xfrm>
            <a:off x="6232314" y="3696331"/>
            <a:ext cx="121434" cy="1073147"/>
            <a:chOff x="6232314" y="3696331"/>
            <a:chExt cx="121434" cy="1073147"/>
          </a:xfrm>
        </p:grpSpPr>
        <p:sp>
          <p:nvSpPr>
            <p:cNvPr id="487" name="Google Shape;487;p37"/>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7"/>
          <p:cNvGrpSpPr/>
          <p:nvPr/>
        </p:nvGrpSpPr>
        <p:grpSpPr>
          <a:xfrm>
            <a:off x="6780548" y="337714"/>
            <a:ext cx="133252" cy="1952377"/>
            <a:chOff x="6780548" y="337714"/>
            <a:chExt cx="133252" cy="1952377"/>
          </a:xfrm>
        </p:grpSpPr>
        <p:sp>
          <p:nvSpPr>
            <p:cNvPr id="490" name="Google Shape;490;p37"/>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7"/>
          <p:cNvGrpSpPr/>
          <p:nvPr/>
        </p:nvGrpSpPr>
        <p:grpSpPr>
          <a:xfrm>
            <a:off x="1608717" y="1280046"/>
            <a:ext cx="199237" cy="2828935"/>
            <a:chOff x="1608717" y="1280046"/>
            <a:chExt cx="199237" cy="2828935"/>
          </a:xfrm>
        </p:grpSpPr>
        <p:sp>
          <p:nvSpPr>
            <p:cNvPr id="493" name="Google Shape;493;p37"/>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37"/>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37"/>
          <p:cNvGrpSpPr/>
          <p:nvPr/>
        </p:nvGrpSpPr>
        <p:grpSpPr>
          <a:xfrm>
            <a:off x="8008096" y="2108910"/>
            <a:ext cx="199001" cy="2139769"/>
            <a:chOff x="8008096" y="2108910"/>
            <a:chExt cx="199001" cy="2139769"/>
          </a:xfrm>
        </p:grpSpPr>
        <p:sp>
          <p:nvSpPr>
            <p:cNvPr id="499" name="Google Shape;499;p37"/>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507;p38">
            <a:extLst>
              <a:ext uri="{FF2B5EF4-FFF2-40B4-BE49-F238E27FC236}">
                <a16:creationId xmlns:a16="http://schemas.microsoft.com/office/drawing/2014/main" id="{5F28D64C-5E57-10A3-C1CD-842E1509DA15}"/>
              </a:ext>
            </a:extLst>
          </p:cNvPr>
          <p:cNvSpPr txBox="1">
            <a:spLocks noGrp="1"/>
          </p:cNvSpPr>
          <p:nvPr>
            <p:ph type="subTitle" idx="1"/>
          </p:nvPr>
        </p:nvSpPr>
        <p:spPr>
          <a:xfrm>
            <a:off x="319188" y="4785937"/>
            <a:ext cx="8597039" cy="41198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GB" sz="1100"/>
              <a:t>https://github.com/bertrainn/SC1015_SC5_Group6_MiniProj</a:t>
            </a:r>
            <a:endParaRPr lang="en-US"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44"/>
          <p:cNvSpPr txBox="1">
            <a:spLocks noGrp="1"/>
          </p:cNvSpPr>
          <p:nvPr>
            <p:ph type="ctrTitle"/>
          </p:nvPr>
        </p:nvSpPr>
        <p:spPr>
          <a:xfrm>
            <a:off x="618825" y="411675"/>
            <a:ext cx="4970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Preliminary Analysis</a:t>
            </a:r>
            <a:endParaRPr dirty="0"/>
          </a:p>
        </p:txBody>
      </p:sp>
      <p:sp>
        <p:nvSpPr>
          <p:cNvPr id="5" name="Text Placeholder 4">
            <a:extLst>
              <a:ext uri="{FF2B5EF4-FFF2-40B4-BE49-F238E27FC236}">
                <a16:creationId xmlns:a16="http://schemas.microsoft.com/office/drawing/2014/main" id="{7C98AFC9-D3C0-A58F-FDAC-802A94927885}"/>
              </a:ext>
            </a:extLst>
          </p:cNvPr>
          <p:cNvSpPr>
            <a:spLocks noGrp="1"/>
          </p:cNvSpPr>
          <p:nvPr>
            <p:ph type="body" idx="1"/>
          </p:nvPr>
        </p:nvSpPr>
        <p:spPr>
          <a:xfrm>
            <a:off x="4571999" y="1543772"/>
            <a:ext cx="3953176" cy="2191357"/>
          </a:xfrm>
        </p:spPr>
        <p:txBody>
          <a:bodyPr/>
          <a:lstStyle/>
          <a:p>
            <a:r>
              <a:rPr lang="en-SG" dirty="0"/>
              <a:t>GI – Generation = 1901–1927</a:t>
            </a:r>
            <a:endParaRPr lang="en-US" dirty="0"/>
          </a:p>
          <a:p>
            <a:r>
              <a:rPr lang="en-US" dirty="0"/>
              <a:t>Silent = 1928 – 1945</a:t>
            </a:r>
          </a:p>
          <a:p>
            <a:r>
              <a:rPr lang="en-US" dirty="0"/>
              <a:t>Boomers = 1946 – 1964</a:t>
            </a:r>
          </a:p>
          <a:p>
            <a:r>
              <a:rPr lang="en-US" dirty="0"/>
              <a:t>Generation X = 1965 – 1980</a:t>
            </a:r>
          </a:p>
          <a:p>
            <a:r>
              <a:rPr lang="en-US" dirty="0"/>
              <a:t>Millennials = 1981 – 1996</a:t>
            </a:r>
          </a:p>
          <a:p>
            <a:r>
              <a:rPr lang="en-US" dirty="0"/>
              <a:t>Generation Z = 1997 - 2012</a:t>
            </a:r>
          </a:p>
          <a:p>
            <a:endParaRPr lang="en-US" dirty="0"/>
          </a:p>
        </p:txBody>
      </p:sp>
      <p:sp>
        <p:nvSpPr>
          <p:cNvPr id="14" name="Text Placeholder 1">
            <a:extLst>
              <a:ext uri="{FF2B5EF4-FFF2-40B4-BE49-F238E27FC236}">
                <a16:creationId xmlns:a16="http://schemas.microsoft.com/office/drawing/2014/main" id="{C7410050-8598-63FE-71F8-F2425FC6B51A}"/>
              </a:ext>
            </a:extLst>
          </p:cNvPr>
          <p:cNvSpPr txBox="1">
            <a:spLocks/>
          </p:cNvSpPr>
          <p:nvPr/>
        </p:nvSpPr>
        <p:spPr>
          <a:xfrm>
            <a:off x="4571998" y="989475"/>
            <a:ext cx="2869774" cy="4188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lgn="ctr">
              <a:buFont typeface="Maven Pro"/>
              <a:buNone/>
            </a:pPr>
            <a:r>
              <a:rPr lang="en-US" dirty="0"/>
              <a:t>Generation Definitions</a:t>
            </a:r>
          </a:p>
        </p:txBody>
      </p:sp>
      <p:pic>
        <p:nvPicPr>
          <p:cNvPr id="12" name="Picture 11">
            <a:extLst>
              <a:ext uri="{FF2B5EF4-FFF2-40B4-BE49-F238E27FC236}">
                <a16:creationId xmlns:a16="http://schemas.microsoft.com/office/drawing/2014/main" id="{873F764D-8976-033A-C628-2C53306A403F}"/>
              </a:ext>
            </a:extLst>
          </p:cNvPr>
          <p:cNvPicPr>
            <a:picLocks noChangeAspect="1"/>
          </p:cNvPicPr>
          <p:nvPr/>
        </p:nvPicPr>
        <p:blipFill>
          <a:blip r:embed="rId3"/>
          <a:stretch>
            <a:fillRect/>
          </a:stretch>
        </p:blipFill>
        <p:spPr>
          <a:xfrm>
            <a:off x="618825" y="1568906"/>
            <a:ext cx="3429000" cy="1587500"/>
          </a:xfrm>
          <a:prstGeom prst="rect">
            <a:avLst/>
          </a:prstGeom>
        </p:spPr>
      </p:pic>
    </p:spTree>
    <p:extLst>
      <p:ext uri="{BB962C8B-B14F-4D97-AF65-F5344CB8AC3E}">
        <p14:creationId xmlns:p14="http://schemas.microsoft.com/office/powerpoint/2010/main" val="116363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5"/>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Pre-Processing</a:t>
            </a:r>
            <a:endParaRPr dirty="0"/>
          </a:p>
        </p:txBody>
      </p:sp>
      <p:sp>
        <p:nvSpPr>
          <p:cNvPr id="2" name="Text Placeholder 1">
            <a:extLst>
              <a:ext uri="{FF2B5EF4-FFF2-40B4-BE49-F238E27FC236}">
                <a16:creationId xmlns:a16="http://schemas.microsoft.com/office/drawing/2014/main" id="{41C99A77-15AF-1DF2-1DE7-CAECA5611EFB}"/>
              </a:ext>
            </a:extLst>
          </p:cNvPr>
          <p:cNvSpPr>
            <a:spLocks noGrp="1"/>
          </p:cNvSpPr>
          <p:nvPr>
            <p:ph type="body" idx="1"/>
          </p:nvPr>
        </p:nvSpPr>
        <p:spPr>
          <a:xfrm>
            <a:off x="618825" y="989475"/>
            <a:ext cx="3534300" cy="2090100"/>
          </a:xfrm>
        </p:spPr>
        <p:txBody>
          <a:bodyPr/>
          <a:lstStyle/>
          <a:p>
            <a:r>
              <a:rPr lang="en-US" dirty="0"/>
              <a:t>Country</a:t>
            </a:r>
          </a:p>
          <a:p>
            <a:r>
              <a:rPr lang="en-US" dirty="0"/>
              <a:t>Year</a:t>
            </a:r>
          </a:p>
          <a:p>
            <a:r>
              <a:rPr lang="en-US" dirty="0"/>
              <a:t>Sex</a:t>
            </a:r>
          </a:p>
          <a:p>
            <a:r>
              <a:rPr lang="en-US" dirty="0"/>
              <a:t>Age</a:t>
            </a:r>
          </a:p>
          <a:p>
            <a:r>
              <a:rPr lang="en-US" dirty="0" err="1"/>
              <a:t>Suicide_no</a:t>
            </a:r>
            <a:endParaRPr lang="en-US" dirty="0"/>
          </a:p>
          <a:p>
            <a:r>
              <a:rPr lang="en-US" dirty="0"/>
              <a:t>Population</a:t>
            </a:r>
          </a:p>
          <a:p>
            <a:r>
              <a:rPr lang="en-US" dirty="0"/>
              <a:t>Suicide/ 100k pop</a:t>
            </a:r>
          </a:p>
          <a:p>
            <a:r>
              <a:rPr lang="en-US" dirty="0"/>
              <a:t>Country-year</a:t>
            </a:r>
          </a:p>
          <a:p>
            <a:r>
              <a:rPr lang="en-US" dirty="0"/>
              <a:t>HDI for year</a:t>
            </a:r>
          </a:p>
          <a:p>
            <a:r>
              <a:rPr lang="en-US" dirty="0" err="1"/>
              <a:t>Gdp_for_year</a:t>
            </a:r>
            <a:endParaRPr lang="en-US" dirty="0"/>
          </a:p>
          <a:p>
            <a:r>
              <a:rPr lang="en-US" dirty="0" err="1"/>
              <a:t>Gdp_per_capita</a:t>
            </a:r>
            <a:endParaRPr lang="en-US" dirty="0"/>
          </a:p>
          <a:p>
            <a:r>
              <a:rPr lang="en-US" dirty="0"/>
              <a:t>Generation</a:t>
            </a:r>
          </a:p>
        </p:txBody>
      </p:sp>
      <p:sp>
        <p:nvSpPr>
          <p:cNvPr id="6" name="Google Shape;661;p51">
            <a:extLst>
              <a:ext uri="{FF2B5EF4-FFF2-40B4-BE49-F238E27FC236}">
                <a16:creationId xmlns:a16="http://schemas.microsoft.com/office/drawing/2014/main" id="{3A4B1E70-BB78-9615-AF4D-8E3E56F51EF2}"/>
              </a:ext>
            </a:extLst>
          </p:cNvPr>
          <p:cNvSpPr/>
          <p:nvPr/>
        </p:nvSpPr>
        <p:spPr>
          <a:xfrm>
            <a:off x="3573300" y="2282850"/>
            <a:ext cx="998700" cy="577800"/>
          </a:xfrm>
          <a:prstGeom prst="notched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 Placeholder 1">
            <a:extLst>
              <a:ext uri="{FF2B5EF4-FFF2-40B4-BE49-F238E27FC236}">
                <a16:creationId xmlns:a16="http://schemas.microsoft.com/office/drawing/2014/main" id="{7091D291-2200-B018-3785-8EC7439C82AE}"/>
              </a:ext>
            </a:extLst>
          </p:cNvPr>
          <p:cNvSpPr txBox="1">
            <a:spLocks/>
          </p:cNvSpPr>
          <p:nvPr/>
        </p:nvSpPr>
        <p:spPr>
          <a:xfrm>
            <a:off x="4990875" y="989475"/>
            <a:ext cx="3534300" cy="2090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r>
              <a:rPr lang="en-US" dirty="0"/>
              <a:t>Country</a:t>
            </a:r>
          </a:p>
          <a:p>
            <a:r>
              <a:rPr lang="en-US" dirty="0"/>
              <a:t>Year</a:t>
            </a:r>
          </a:p>
          <a:p>
            <a:r>
              <a:rPr lang="en-US" dirty="0"/>
              <a:t>Gender</a:t>
            </a:r>
          </a:p>
          <a:p>
            <a:r>
              <a:rPr lang="en-US" dirty="0" err="1"/>
              <a:t>Age_group</a:t>
            </a:r>
            <a:endParaRPr lang="en-US" dirty="0"/>
          </a:p>
          <a:p>
            <a:r>
              <a:rPr lang="en-US" dirty="0" err="1"/>
              <a:t>Suicide_count</a:t>
            </a:r>
            <a:endParaRPr lang="en-US" dirty="0"/>
          </a:p>
          <a:p>
            <a:r>
              <a:rPr lang="en-US" dirty="0"/>
              <a:t>Population</a:t>
            </a:r>
          </a:p>
          <a:p>
            <a:r>
              <a:rPr lang="en-US" dirty="0" err="1"/>
              <a:t>Suicide_rate</a:t>
            </a:r>
            <a:endParaRPr lang="en-US" dirty="0"/>
          </a:p>
          <a:p>
            <a:r>
              <a:rPr lang="en-US" dirty="0"/>
              <a:t>Country-year</a:t>
            </a:r>
          </a:p>
          <a:p>
            <a:r>
              <a:rPr lang="en-US" dirty="0"/>
              <a:t>HDI for year</a:t>
            </a:r>
          </a:p>
          <a:p>
            <a:r>
              <a:rPr lang="en-US" dirty="0" err="1"/>
              <a:t>Gdp_for_year</a:t>
            </a:r>
            <a:endParaRPr lang="en-US" dirty="0"/>
          </a:p>
          <a:p>
            <a:r>
              <a:rPr lang="en-US" dirty="0" err="1"/>
              <a:t>Gdp_per_capita</a:t>
            </a:r>
            <a:endParaRPr lang="en-US" dirty="0"/>
          </a:p>
          <a:p>
            <a:r>
              <a:rPr lang="en-US" dirty="0"/>
              <a:t>Generation</a:t>
            </a:r>
          </a:p>
        </p:txBody>
      </p:sp>
    </p:spTree>
    <p:extLst>
      <p:ext uri="{BB962C8B-B14F-4D97-AF65-F5344CB8AC3E}">
        <p14:creationId xmlns:p14="http://schemas.microsoft.com/office/powerpoint/2010/main" val="302429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5"/>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614" name="Google Shape;614;p45"/>
          <p:cNvPicPr preferRelativeResize="0"/>
          <p:nvPr/>
        </p:nvPicPr>
        <p:blipFill>
          <a:blip r:embed="rId3">
            <a:alphaModFix/>
          </a:blip>
          <a:stretch>
            <a:fillRect/>
          </a:stretch>
        </p:blipFill>
        <p:spPr>
          <a:xfrm>
            <a:off x="2281237" y="1074225"/>
            <a:ext cx="4581525" cy="3657600"/>
          </a:xfrm>
          <a:prstGeom prst="rect">
            <a:avLst/>
          </a:prstGeom>
          <a:noFill/>
          <a:ln>
            <a:noFill/>
          </a:ln>
        </p:spPr>
      </p:pic>
      <p:sp>
        <p:nvSpPr>
          <p:cNvPr id="3" name="Frame 2">
            <a:extLst>
              <a:ext uri="{FF2B5EF4-FFF2-40B4-BE49-F238E27FC236}">
                <a16:creationId xmlns:a16="http://schemas.microsoft.com/office/drawing/2014/main" id="{BA4E99D7-C9AE-8F28-841B-D032BA5C46D1}"/>
              </a:ext>
            </a:extLst>
          </p:cNvPr>
          <p:cNvSpPr/>
          <p:nvPr/>
        </p:nvSpPr>
        <p:spPr>
          <a:xfrm>
            <a:off x="3191874" y="2481630"/>
            <a:ext cx="3065318" cy="42083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5"/>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614" name="Google Shape;614;p45"/>
          <p:cNvPicPr preferRelativeResize="0"/>
          <p:nvPr/>
        </p:nvPicPr>
        <p:blipFill>
          <a:blip r:embed="rId3">
            <a:alphaModFix/>
          </a:blip>
          <a:stretch>
            <a:fillRect/>
          </a:stretch>
        </p:blipFill>
        <p:spPr>
          <a:xfrm>
            <a:off x="2281237" y="1074225"/>
            <a:ext cx="4581525" cy="3657600"/>
          </a:xfrm>
          <a:prstGeom prst="rect">
            <a:avLst/>
          </a:prstGeom>
          <a:noFill/>
          <a:ln>
            <a:noFill/>
          </a:ln>
        </p:spPr>
      </p:pic>
      <p:sp>
        <p:nvSpPr>
          <p:cNvPr id="3" name="Frame 2">
            <a:extLst>
              <a:ext uri="{FF2B5EF4-FFF2-40B4-BE49-F238E27FC236}">
                <a16:creationId xmlns:a16="http://schemas.microsoft.com/office/drawing/2014/main" id="{BA4E99D7-C9AE-8F28-841B-D032BA5C46D1}"/>
              </a:ext>
            </a:extLst>
          </p:cNvPr>
          <p:cNvSpPr/>
          <p:nvPr/>
        </p:nvSpPr>
        <p:spPr>
          <a:xfrm>
            <a:off x="3699164" y="2481630"/>
            <a:ext cx="602672" cy="42083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98865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5"/>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614" name="Google Shape;614;p45"/>
          <p:cNvPicPr preferRelativeResize="0"/>
          <p:nvPr/>
        </p:nvPicPr>
        <p:blipFill>
          <a:blip r:embed="rId3">
            <a:alphaModFix/>
          </a:blip>
          <a:stretch>
            <a:fillRect/>
          </a:stretch>
        </p:blipFill>
        <p:spPr>
          <a:xfrm>
            <a:off x="2281237" y="1074225"/>
            <a:ext cx="4581525" cy="3657600"/>
          </a:xfrm>
          <a:prstGeom prst="rect">
            <a:avLst/>
          </a:prstGeom>
          <a:noFill/>
          <a:ln>
            <a:noFill/>
          </a:ln>
        </p:spPr>
      </p:pic>
      <p:sp>
        <p:nvSpPr>
          <p:cNvPr id="3" name="Frame 2">
            <a:extLst>
              <a:ext uri="{FF2B5EF4-FFF2-40B4-BE49-F238E27FC236}">
                <a16:creationId xmlns:a16="http://schemas.microsoft.com/office/drawing/2014/main" id="{BA4E99D7-C9AE-8F28-841B-D032BA5C46D1}"/>
              </a:ext>
            </a:extLst>
          </p:cNvPr>
          <p:cNvSpPr/>
          <p:nvPr/>
        </p:nvSpPr>
        <p:spPr>
          <a:xfrm>
            <a:off x="3158836" y="1608794"/>
            <a:ext cx="3106882" cy="42083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858620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45"/>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614" name="Google Shape;614;p45"/>
          <p:cNvPicPr preferRelativeResize="0"/>
          <p:nvPr/>
        </p:nvPicPr>
        <p:blipFill>
          <a:blip r:embed="rId3">
            <a:alphaModFix/>
          </a:blip>
          <a:stretch>
            <a:fillRect/>
          </a:stretch>
        </p:blipFill>
        <p:spPr>
          <a:xfrm>
            <a:off x="2281237" y="1074225"/>
            <a:ext cx="4581525" cy="3657600"/>
          </a:xfrm>
          <a:prstGeom prst="rect">
            <a:avLst/>
          </a:prstGeom>
          <a:noFill/>
          <a:ln>
            <a:noFill/>
          </a:ln>
        </p:spPr>
      </p:pic>
      <p:sp>
        <p:nvSpPr>
          <p:cNvPr id="3" name="Frame 2">
            <a:extLst>
              <a:ext uri="{FF2B5EF4-FFF2-40B4-BE49-F238E27FC236}">
                <a16:creationId xmlns:a16="http://schemas.microsoft.com/office/drawing/2014/main" id="{BA4E99D7-C9AE-8F28-841B-D032BA5C46D1}"/>
              </a:ext>
            </a:extLst>
          </p:cNvPr>
          <p:cNvSpPr/>
          <p:nvPr/>
        </p:nvSpPr>
        <p:spPr>
          <a:xfrm>
            <a:off x="4177145" y="1608794"/>
            <a:ext cx="602674" cy="42083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16626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8"/>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3074" name="Picture 2">
            <a:extLst>
              <a:ext uri="{FF2B5EF4-FFF2-40B4-BE49-F238E27FC236}">
                <a16:creationId xmlns:a16="http://schemas.microsoft.com/office/drawing/2014/main" id="{3765011B-80FD-9DBC-DC94-93F6963B4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77" y="989475"/>
            <a:ext cx="6745045" cy="3491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840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1708443-86BE-C7C9-4DC6-8CC224099C7C}"/>
              </a:ext>
            </a:extLst>
          </p:cNvPr>
          <p:cNvPicPr>
            <a:picLocks noChangeAspect="1"/>
          </p:cNvPicPr>
          <p:nvPr/>
        </p:nvPicPr>
        <p:blipFill>
          <a:blip r:embed="rId3"/>
          <a:stretch>
            <a:fillRect/>
          </a:stretch>
        </p:blipFill>
        <p:spPr>
          <a:xfrm>
            <a:off x="4329697" y="2658242"/>
            <a:ext cx="373270" cy="303268"/>
          </a:xfrm>
          <a:prstGeom prst="rect">
            <a:avLst/>
          </a:prstGeom>
        </p:spPr>
      </p:pic>
      <p:sp>
        <p:nvSpPr>
          <p:cNvPr id="627" name="Google Shape;627;p47"/>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1026" name="Picture 2">
            <a:extLst>
              <a:ext uri="{FF2B5EF4-FFF2-40B4-BE49-F238E27FC236}">
                <a16:creationId xmlns:a16="http://schemas.microsoft.com/office/drawing/2014/main" id="{099F681B-EA28-BC74-0288-B758212564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5612" y="2642280"/>
            <a:ext cx="1831100" cy="1097361"/>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629;p47">
            <a:extLst>
              <a:ext uri="{FF2B5EF4-FFF2-40B4-BE49-F238E27FC236}">
                <a16:creationId xmlns:a16="http://schemas.microsoft.com/office/drawing/2014/main" id="{BD731FEC-0EFD-9E21-053A-9AAE716BC7F5}"/>
              </a:ext>
            </a:extLst>
          </p:cNvPr>
          <p:cNvPicPr preferRelativeResize="0"/>
          <p:nvPr/>
        </p:nvPicPr>
        <p:blipFill>
          <a:blip r:embed="rId5">
            <a:alphaModFix/>
          </a:blip>
          <a:stretch>
            <a:fillRect/>
          </a:stretch>
        </p:blipFill>
        <p:spPr>
          <a:xfrm>
            <a:off x="3352053" y="975596"/>
            <a:ext cx="2701827" cy="39718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7"/>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2" name="Picture 2" descr="Chart, bar chart&#10;&#10;Description automatically generated">
            <a:extLst>
              <a:ext uri="{FF2B5EF4-FFF2-40B4-BE49-F238E27FC236}">
                <a16:creationId xmlns:a16="http://schemas.microsoft.com/office/drawing/2014/main" id="{4E263CB2-11DD-B059-5E78-B1EF9B18F1F7}"/>
              </a:ext>
            </a:extLst>
          </p:cNvPr>
          <p:cNvPicPr>
            <a:picLocks noChangeAspect="1"/>
          </p:cNvPicPr>
          <p:nvPr/>
        </p:nvPicPr>
        <p:blipFill>
          <a:blip r:embed="rId3"/>
          <a:stretch>
            <a:fillRect/>
          </a:stretch>
        </p:blipFill>
        <p:spPr>
          <a:xfrm>
            <a:off x="152481" y="1073627"/>
            <a:ext cx="3702690" cy="2996245"/>
          </a:xfrm>
          <a:prstGeom prst="rect">
            <a:avLst/>
          </a:prstGeom>
        </p:spPr>
      </p:pic>
      <p:pic>
        <p:nvPicPr>
          <p:cNvPr id="2050" name="Picture 2">
            <a:extLst>
              <a:ext uri="{FF2B5EF4-FFF2-40B4-BE49-F238E27FC236}">
                <a16:creationId xmlns:a16="http://schemas.microsoft.com/office/drawing/2014/main" id="{2C80C11F-9817-3220-28BF-DDBB7A9DC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867" y="1073627"/>
            <a:ext cx="4999652" cy="299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156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8"/>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637" name="Google Shape;637;p48"/>
          <p:cNvPicPr preferRelativeResize="0"/>
          <p:nvPr/>
        </p:nvPicPr>
        <p:blipFill>
          <a:blip r:embed="rId3">
            <a:alphaModFix/>
          </a:blip>
          <a:stretch>
            <a:fillRect/>
          </a:stretch>
        </p:blipFill>
        <p:spPr>
          <a:xfrm>
            <a:off x="2165753" y="896219"/>
            <a:ext cx="5394343" cy="3656012"/>
          </a:xfrm>
          <a:prstGeom prst="rect">
            <a:avLst/>
          </a:prstGeom>
          <a:noFill/>
          <a:ln>
            <a:noFill/>
          </a:ln>
        </p:spPr>
      </p:pic>
      <p:sp>
        <p:nvSpPr>
          <p:cNvPr id="4" name="Text Placeholder 3">
            <a:extLst>
              <a:ext uri="{FF2B5EF4-FFF2-40B4-BE49-F238E27FC236}">
                <a16:creationId xmlns:a16="http://schemas.microsoft.com/office/drawing/2014/main" id="{AE61BAD6-8DEE-2611-6DCB-D3DD4E19A7C0}"/>
              </a:ext>
            </a:extLst>
          </p:cNvPr>
          <p:cNvSpPr>
            <a:spLocks noGrp="1"/>
          </p:cNvSpPr>
          <p:nvPr>
            <p:ph type="body" idx="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8"/>
          <p:cNvSpPr txBox="1">
            <a:spLocks noGrp="1"/>
          </p:cNvSpPr>
          <p:nvPr>
            <p:ph type="ctrTitle" idx="2"/>
          </p:nvPr>
        </p:nvSpPr>
        <p:spPr>
          <a:xfrm>
            <a:off x="4771725" y="1196025"/>
            <a:ext cx="19401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2700"/>
              <a:t>Dataset Used</a:t>
            </a:r>
            <a:endParaRPr sz="2700"/>
          </a:p>
        </p:txBody>
      </p:sp>
      <p:sp>
        <p:nvSpPr>
          <p:cNvPr id="506" name="Google Shape;506;p38"/>
          <p:cNvSpPr txBox="1">
            <a:spLocks noGrp="1"/>
          </p:cNvSpPr>
          <p:nvPr>
            <p:ph type="ctrTitle"/>
          </p:nvPr>
        </p:nvSpPr>
        <p:spPr>
          <a:xfrm>
            <a:off x="2139300" y="1196025"/>
            <a:ext cx="1416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700"/>
              <a:t>Members</a:t>
            </a:r>
            <a:endParaRPr sz="2700"/>
          </a:p>
        </p:txBody>
      </p:sp>
      <p:sp>
        <p:nvSpPr>
          <p:cNvPr id="507" name="Google Shape;507;p38"/>
          <p:cNvSpPr txBox="1">
            <a:spLocks noGrp="1"/>
          </p:cNvSpPr>
          <p:nvPr>
            <p:ph type="subTitle" idx="1"/>
          </p:nvPr>
        </p:nvSpPr>
        <p:spPr>
          <a:xfrm>
            <a:off x="1122600" y="1684100"/>
            <a:ext cx="3449400" cy="242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100" err="1"/>
              <a:t>Bertranne</a:t>
            </a:r>
            <a:r>
              <a:rPr lang="en-GB" sz="2100"/>
              <a:t> Lee Zi - Wen (U2120209L)</a:t>
            </a:r>
            <a:endParaRPr sz="2100"/>
          </a:p>
          <a:p>
            <a:pPr marL="0" indent="0" algn="ctr"/>
            <a:r>
              <a:rPr lang="en-GB" sz="2100"/>
              <a:t>Goh Hong Yi </a:t>
            </a:r>
            <a:endParaRPr sz="2100"/>
          </a:p>
          <a:p>
            <a:pPr marL="0" indent="0" algn="ctr"/>
            <a:r>
              <a:rPr lang="en-GB" sz="2100"/>
              <a:t>(U2120049J)</a:t>
            </a:r>
            <a:endParaRPr sz="2100"/>
          </a:p>
          <a:p>
            <a:pPr marL="0" indent="0" algn="ctr"/>
            <a:r>
              <a:rPr lang="en-GB" sz="2100"/>
              <a:t>Lee Wen Wei </a:t>
            </a:r>
            <a:endParaRPr sz="2100"/>
          </a:p>
          <a:p>
            <a:pPr marL="0" indent="0" algn="ctr"/>
            <a:r>
              <a:rPr lang="en-GB" sz="2100"/>
              <a:t>(U2120178J)</a:t>
            </a:r>
            <a:endParaRPr sz="2100"/>
          </a:p>
          <a:p>
            <a:pPr marL="0" lvl="0" indent="0" algn="ctr" rtl="0">
              <a:spcBef>
                <a:spcPts val="0"/>
              </a:spcBef>
              <a:spcAft>
                <a:spcPts val="0"/>
              </a:spcAft>
              <a:buNone/>
            </a:pPr>
            <a:r>
              <a:rPr lang="en-GB" sz="2100"/>
              <a:t>Group 6</a:t>
            </a:r>
            <a:endParaRPr sz="1700"/>
          </a:p>
        </p:txBody>
      </p:sp>
      <p:sp>
        <p:nvSpPr>
          <p:cNvPr id="508" name="Google Shape;508;p38"/>
          <p:cNvSpPr txBox="1">
            <a:spLocks noGrp="1"/>
          </p:cNvSpPr>
          <p:nvPr>
            <p:ph type="subTitle" idx="3"/>
          </p:nvPr>
        </p:nvSpPr>
        <p:spPr>
          <a:xfrm>
            <a:off x="4373016" y="1684093"/>
            <a:ext cx="2737500" cy="16471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100"/>
              <a:t>Suicide Rates Overview 1985 to 2016</a:t>
            </a:r>
            <a:endParaRPr sz="2100" dirty="0"/>
          </a:p>
          <a:p>
            <a:pPr marL="0" lvl="0" indent="0" algn="ctr" rtl="0">
              <a:spcBef>
                <a:spcPts val="0"/>
              </a:spcBef>
              <a:spcAft>
                <a:spcPts val="0"/>
              </a:spcAft>
              <a:buNone/>
            </a:pPr>
            <a:r>
              <a:rPr lang="en-GB" sz="2100" dirty="0"/>
              <a:t>By Rusty</a:t>
            </a:r>
            <a:endParaRPr sz="2100" dirty="0"/>
          </a:p>
          <a:p>
            <a:pPr marL="0" lvl="0" indent="0" algn="ctr" rtl="0">
              <a:spcBef>
                <a:spcPts val="0"/>
              </a:spcBef>
              <a:spcAft>
                <a:spcPts val="0"/>
              </a:spcAft>
              <a:buNone/>
            </a:pPr>
            <a:endParaRPr sz="2100" dirty="0"/>
          </a:p>
          <a:p>
            <a:pPr marL="0" lvl="0" indent="0" algn="ctr" rtl="0">
              <a:spcBef>
                <a:spcPts val="0"/>
              </a:spcBef>
              <a:spcAft>
                <a:spcPts val="0"/>
              </a:spcAft>
              <a:buNone/>
            </a:pPr>
            <a:endParaRPr sz="2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8"/>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4" name="Picture 4" descr="Chart, bar chart&#10;&#10;Description automatically generated">
            <a:extLst>
              <a:ext uri="{FF2B5EF4-FFF2-40B4-BE49-F238E27FC236}">
                <a16:creationId xmlns:a16="http://schemas.microsoft.com/office/drawing/2014/main" id="{A773A2DE-2E4D-FDD8-9F38-64DBD05BD5F4}"/>
              </a:ext>
            </a:extLst>
          </p:cNvPr>
          <p:cNvPicPr>
            <a:picLocks noChangeAspect="1"/>
          </p:cNvPicPr>
          <p:nvPr/>
        </p:nvPicPr>
        <p:blipFill>
          <a:blip r:embed="rId3"/>
          <a:stretch>
            <a:fillRect/>
          </a:stretch>
        </p:blipFill>
        <p:spPr>
          <a:xfrm>
            <a:off x="2603310" y="271633"/>
            <a:ext cx="3937379" cy="4600234"/>
          </a:xfrm>
          <a:prstGeom prst="rect">
            <a:avLst/>
          </a:prstGeom>
        </p:spPr>
      </p:pic>
    </p:spTree>
    <p:extLst>
      <p:ext uri="{BB962C8B-B14F-4D97-AF65-F5344CB8AC3E}">
        <p14:creationId xmlns:p14="http://schemas.microsoft.com/office/powerpoint/2010/main" val="3153479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8"/>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Visualisation</a:t>
            </a:r>
            <a:endParaRPr/>
          </a:p>
        </p:txBody>
      </p:sp>
      <p:pic>
        <p:nvPicPr>
          <p:cNvPr id="4" name="Picture 4" descr="Chart, bar chart&#10;&#10;Description automatically generated">
            <a:extLst>
              <a:ext uri="{FF2B5EF4-FFF2-40B4-BE49-F238E27FC236}">
                <a16:creationId xmlns:a16="http://schemas.microsoft.com/office/drawing/2014/main" id="{A773A2DE-2E4D-FDD8-9F38-64DBD05BD5F4}"/>
              </a:ext>
            </a:extLst>
          </p:cNvPr>
          <p:cNvPicPr>
            <a:picLocks noChangeAspect="1"/>
          </p:cNvPicPr>
          <p:nvPr/>
        </p:nvPicPr>
        <p:blipFill rotWithShape="1">
          <a:blip r:embed="rId3"/>
          <a:srcRect t="47179" b="44870"/>
          <a:stretch/>
        </p:blipFill>
        <p:spPr>
          <a:xfrm>
            <a:off x="306572" y="989475"/>
            <a:ext cx="8530855" cy="792468"/>
          </a:xfrm>
          <a:prstGeom prst="rect">
            <a:avLst/>
          </a:prstGeom>
        </p:spPr>
      </p:pic>
      <p:pic>
        <p:nvPicPr>
          <p:cNvPr id="5" name="Picture 4" descr="Chart, bar chart&#10;&#10;Description automatically generated">
            <a:extLst>
              <a:ext uri="{FF2B5EF4-FFF2-40B4-BE49-F238E27FC236}">
                <a16:creationId xmlns:a16="http://schemas.microsoft.com/office/drawing/2014/main" id="{D921616D-AAE3-38AC-0E83-C066D84AA7FD}"/>
              </a:ext>
            </a:extLst>
          </p:cNvPr>
          <p:cNvPicPr>
            <a:picLocks noChangeAspect="1"/>
          </p:cNvPicPr>
          <p:nvPr/>
        </p:nvPicPr>
        <p:blipFill rotWithShape="1">
          <a:blip r:embed="rId3"/>
          <a:srcRect t="76752" b="15297"/>
          <a:stretch/>
        </p:blipFill>
        <p:spPr>
          <a:xfrm>
            <a:off x="306571" y="2569090"/>
            <a:ext cx="8530855" cy="792468"/>
          </a:xfrm>
          <a:prstGeom prst="rect">
            <a:avLst/>
          </a:prstGeom>
        </p:spPr>
      </p:pic>
    </p:spTree>
    <p:extLst>
      <p:ext uri="{BB962C8B-B14F-4D97-AF65-F5344CB8AC3E}">
        <p14:creationId xmlns:p14="http://schemas.microsoft.com/office/powerpoint/2010/main" val="2273702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B1C5F3-F729-5CB8-D773-53ADC3B647FE}"/>
              </a:ext>
            </a:extLst>
          </p:cNvPr>
          <p:cNvSpPr>
            <a:spLocks noGrp="1"/>
          </p:cNvSpPr>
          <p:nvPr>
            <p:ph type="body" idx="1"/>
          </p:nvPr>
        </p:nvSpPr>
        <p:spPr>
          <a:xfrm>
            <a:off x="618825" y="1523804"/>
            <a:ext cx="3534300" cy="2090100"/>
          </a:xfrm>
        </p:spPr>
        <p:txBody>
          <a:bodyPr/>
          <a:lstStyle/>
          <a:p>
            <a:r>
              <a:rPr lang="en-US" dirty="0"/>
              <a:t>Males have a higher likely hood of committing suicide regardless of age group or generation</a:t>
            </a:r>
          </a:p>
          <a:p>
            <a:r>
              <a:rPr lang="en-US" dirty="0"/>
              <a:t>Suicide has been on an overall downwards trend in recent times</a:t>
            </a:r>
          </a:p>
          <a:p>
            <a:r>
              <a:rPr lang="en-US" dirty="0"/>
              <a:t>Countries with a high population have a higher suicide rate</a:t>
            </a:r>
          </a:p>
        </p:txBody>
      </p:sp>
      <p:sp>
        <p:nvSpPr>
          <p:cNvPr id="3" name="Title 2">
            <a:extLst>
              <a:ext uri="{FF2B5EF4-FFF2-40B4-BE49-F238E27FC236}">
                <a16:creationId xmlns:a16="http://schemas.microsoft.com/office/drawing/2014/main" id="{18EE0172-CE40-DF68-581B-D1B6C8630489}"/>
              </a:ext>
            </a:extLst>
          </p:cNvPr>
          <p:cNvSpPr>
            <a:spLocks noGrp="1"/>
          </p:cNvSpPr>
          <p:nvPr>
            <p:ph type="ctrTitle"/>
          </p:nvPr>
        </p:nvSpPr>
        <p:spPr>
          <a:xfrm>
            <a:off x="618825" y="411675"/>
            <a:ext cx="7838945" cy="577800"/>
          </a:xfrm>
        </p:spPr>
        <p:txBody>
          <a:bodyPr/>
          <a:lstStyle/>
          <a:p>
            <a:r>
              <a:rPr lang="en-US"/>
              <a:t>Findings from Data Exploration</a:t>
            </a:r>
          </a:p>
        </p:txBody>
      </p:sp>
      <p:pic>
        <p:nvPicPr>
          <p:cNvPr id="5" name="Picture 5" descr="Icon&#10;&#10;Description automatically generated">
            <a:extLst>
              <a:ext uri="{FF2B5EF4-FFF2-40B4-BE49-F238E27FC236}">
                <a16:creationId xmlns:a16="http://schemas.microsoft.com/office/drawing/2014/main" id="{88DB7D7B-C91F-142D-0FC2-E67248073A16}"/>
              </a:ext>
            </a:extLst>
          </p:cNvPr>
          <p:cNvPicPr>
            <a:picLocks noChangeAspect="1"/>
          </p:cNvPicPr>
          <p:nvPr/>
        </p:nvPicPr>
        <p:blipFill>
          <a:blip r:embed="rId3"/>
          <a:stretch>
            <a:fillRect/>
          </a:stretch>
        </p:blipFill>
        <p:spPr>
          <a:xfrm>
            <a:off x="5717956" y="1200150"/>
            <a:ext cx="2743200" cy="2743200"/>
          </a:xfrm>
          <a:prstGeom prst="rect">
            <a:avLst/>
          </a:prstGeom>
        </p:spPr>
      </p:pic>
    </p:spTree>
    <p:extLst>
      <p:ext uri="{BB962C8B-B14F-4D97-AF65-F5344CB8AC3E}">
        <p14:creationId xmlns:p14="http://schemas.microsoft.com/office/powerpoint/2010/main" val="413547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9"/>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a:t>
            </a:r>
            <a:endParaRPr/>
          </a:p>
        </p:txBody>
      </p:sp>
      <p:sp>
        <p:nvSpPr>
          <p:cNvPr id="643" name="Google Shape;643;p49"/>
          <p:cNvSpPr txBox="1"/>
          <p:nvPr/>
        </p:nvSpPr>
        <p:spPr>
          <a:xfrm>
            <a:off x="655975" y="1314450"/>
            <a:ext cx="2240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chemeClr val="lt1"/>
                </a:solidFill>
                <a:latin typeface="Share Tech"/>
                <a:ea typeface="Share Tech"/>
                <a:cs typeface="Share Tech"/>
                <a:sym typeface="Share Tech"/>
              </a:rPr>
              <a:t>Checking for Null Values</a:t>
            </a:r>
            <a:endParaRPr sz="1600">
              <a:latin typeface="Maven Pro"/>
              <a:ea typeface="Maven Pro"/>
              <a:cs typeface="Maven Pro"/>
              <a:sym typeface="Maven Pro"/>
            </a:endParaRPr>
          </a:p>
        </p:txBody>
      </p:sp>
      <p:pic>
        <p:nvPicPr>
          <p:cNvPr id="644" name="Google Shape;644;p49"/>
          <p:cNvPicPr preferRelativeResize="0"/>
          <p:nvPr/>
        </p:nvPicPr>
        <p:blipFill>
          <a:blip r:embed="rId3">
            <a:alphaModFix/>
          </a:blip>
          <a:stretch>
            <a:fillRect/>
          </a:stretch>
        </p:blipFill>
        <p:spPr>
          <a:xfrm>
            <a:off x="3051300" y="1314450"/>
            <a:ext cx="2305050" cy="2514600"/>
          </a:xfrm>
          <a:prstGeom prst="rect">
            <a:avLst/>
          </a:prstGeom>
          <a:noFill/>
          <a:ln>
            <a:noFill/>
          </a:ln>
        </p:spPr>
      </p:pic>
      <p:sp>
        <p:nvSpPr>
          <p:cNvPr id="645" name="Google Shape;645;p49"/>
          <p:cNvSpPr/>
          <p:nvPr/>
        </p:nvSpPr>
        <p:spPr>
          <a:xfrm>
            <a:off x="4447175" y="2933850"/>
            <a:ext cx="585000" cy="260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5"/>
                                        </p:tgtEl>
                                        <p:attrNameLst>
                                          <p:attrName>style.visibility</p:attrName>
                                        </p:attrNameLst>
                                      </p:cBhvr>
                                      <p:to>
                                        <p:strVal val="visible"/>
                                      </p:to>
                                    </p:set>
                                    <p:anim calcmode="lin" valueType="num">
                                      <p:cBhvr additive="base">
                                        <p:cTn id="7" dur="1"/>
                                        <p:tgtEl>
                                          <p:spTgt spid="6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0"/>
          <p:cNvSpPr txBox="1">
            <a:spLocks noGrp="1"/>
          </p:cNvSpPr>
          <p:nvPr>
            <p:ph type="body" idx="1"/>
          </p:nvPr>
        </p:nvSpPr>
        <p:spPr>
          <a:xfrm>
            <a:off x="618826" y="2057880"/>
            <a:ext cx="3109200" cy="10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Numerous Categorical Data which hinders the ML process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51" name="Google Shape;651;p50"/>
          <p:cNvSpPr txBox="1">
            <a:spLocks noGrp="1"/>
          </p:cNvSpPr>
          <p:nvPr>
            <p:ph type="ctrTitle"/>
          </p:nvPr>
        </p:nvSpPr>
        <p:spPr>
          <a:xfrm>
            <a:off x="618825" y="546800"/>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Processing</a:t>
            </a:r>
            <a:endParaRPr/>
          </a:p>
        </p:txBody>
      </p:sp>
      <p:pic>
        <p:nvPicPr>
          <p:cNvPr id="652" name="Google Shape;652;p50"/>
          <p:cNvPicPr preferRelativeResize="0"/>
          <p:nvPr/>
        </p:nvPicPr>
        <p:blipFill>
          <a:blip r:embed="rId3">
            <a:alphaModFix/>
          </a:blip>
          <a:stretch>
            <a:fillRect/>
          </a:stretch>
        </p:blipFill>
        <p:spPr>
          <a:xfrm>
            <a:off x="3968256" y="1846569"/>
            <a:ext cx="4903200" cy="144825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0"/>
          <p:cNvSpPr txBox="1">
            <a:spLocks noGrp="1"/>
          </p:cNvSpPr>
          <p:nvPr>
            <p:ph type="body" idx="1"/>
          </p:nvPr>
        </p:nvSpPr>
        <p:spPr>
          <a:xfrm>
            <a:off x="618825" y="2062683"/>
            <a:ext cx="2523293" cy="1024200"/>
          </a:xfrm>
          <a:prstGeom prst="rect">
            <a:avLst/>
          </a:prstGeom>
        </p:spPr>
        <p:txBody>
          <a:bodyPr spcFirstLastPara="1" wrap="square" lIns="91425" tIns="91425" rIns="91425" bIns="91425" anchor="t" anchorCtr="0">
            <a:noAutofit/>
          </a:bodyPr>
          <a:lstStyle/>
          <a:p>
            <a:pPr marL="0" indent="0">
              <a:buNone/>
            </a:pPr>
            <a:r>
              <a:rPr lang="en-GB"/>
              <a:t>Use of Label Encoding to convert categorical variables to numeric</a:t>
            </a:r>
          </a:p>
        </p:txBody>
      </p:sp>
      <p:sp>
        <p:nvSpPr>
          <p:cNvPr id="651" name="Google Shape;651;p50"/>
          <p:cNvSpPr txBox="1">
            <a:spLocks noGrp="1"/>
          </p:cNvSpPr>
          <p:nvPr>
            <p:ph type="ctrTitle"/>
          </p:nvPr>
        </p:nvSpPr>
        <p:spPr>
          <a:xfrm>
            <a:off x="618825" y="546800"/>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Processing</a:t>
            </a:r>
            <a:endParaRPr/>
          </a:p>
        </p:txBody>
      </p:sp>
      <p:pic>
        <p:nvPicPr>
          <p:cNvPr id="652" name="Google Shape;652;p50"/>
          <p:cNvPicPr preferRelativeResize="0"/>
          <p:nvPr/>
        </p:nvPicPr>
        <p:blipFill>
          <a:blip r:embed="rId3">
            <a:alphaModFix/>
          </a:blip>
          <a:stretch>
            <a:fillRect/>
          </a:stretch>
        </p:blipFill>
        <p:spPr>
          <a:xfrm>
            <a:off x="3622474" y="1851372"/>
            <a:ext cx="4903200" cy="1448254"/>
          </a:xfrm>
          <a:prstGeom prst="rect">
            <a:avLst/>
          </a:prstGeom>
          <a:noFill/>
          <a:ln>
            <a:noFill/>
          </a:ln>
        </p:spPr>
      </p:pic>
    </p:spTree>
    <p:extLst>
      <p:ext uri="{BB962C8B-B14F-4D97-AF65-F5344CB8AC3E}">
        <p14:creationId xmlns:p14="http://schemas.microsoft.com/office/powerpoint/2010/main" val="223124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Google Shape;651;p50"/>
          <p:cNvSpPr txBox="1">
            <a:spLocks noGrp="1"/>
          </p:cNvSpPr>
          <p:nvPr>
            <p:ph type="ctrTitle"/>
          </p:nvPr>
        </p:nvSpPr>
        <p:spPr>
          <a:xfrm>
            <a:off x="618825" y="546800"/>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Processing</a:t>
            </a:r>
            <a:endParaRPr/>
          </a:p>
        </p:txBody>
      </p:sp>
      <p:pic>
        <p:nvPicPr>
          <p:cNvPr id="652" name="Google Shape;652;p50"/>
          <p:cNvPicPr preferRelativeResize="0"/>
          <p:nvPr/>
        </p:nvPicPr>
        <p:blipFill>
          <a:blip r:embed="rId3">
            <a:alphaModFix/>
          </a:blip>
          <a:stretch>
            <a:fillRect/>
          </a:stretch>
        </p:blipFill>
        <p:spPr>
          <a:xfrm>
            <a:off x="2409716" y="1125989"/>
            <a:ext cx="4903200" cy="1448254"/>
          </a:xfrm>
          <a:prstGeom prst="rect">
            <a:avLst/>
          </a:prstGeom>
          <a:noFill/>
          <a:ln>
            <a:noFill/>
          </a:ln>
        </p:spPr>
      </p:pic>
      <p:pic>
        <p:nvPicPr>
          <p:cNvPr id="2" name="Google Shape;703;p54" descr="Graphical user interface, application&#10;&#10;Description automatically generated">
            <a:extLst>
              <a:ext uri="{FF2B5EF4-FFF2-40B4-BE49-F238E27FC236}">
                <a16:creationId xmlns:a16="http://schemas.microsoft.com/office/drawing/2014/main" id="{ADA043E1-6823-7C3A-4B52-17EEA99A7240}"/>
              </a:ext>
            </a:extLst>
          </p:cNvPr>
          <p:cNvPicPr preferRelativeResize="0"/>
          <p:nvPr/>
        </p:nvPicPr>
        <p:blipFill>
          <a:blip r:embed="rId4">
            <a:alphaModFix/>
          </a:blip>
          <a:stretch>
            <a:fillRect/>
          </a:stretch>
        </p:blipFill>
        <p:spPr>
          <a:xfrm>
            <a:off x="2081075" y="3497442"/>
            <a:ext cx="5564652" cy="1067100"/>
          </a:xfrm>
          <a:prstGeom prst="rect">
            <a:avLst/>
          </a:prstGeom>
          <a:noFill/>
          <a:ln>
            <a:noFill/>
          </a:ln>
        </p:spPr>
      </p:pic>
      <p:sp>
        <p:nvSpPr>
          <p:cNvPr id="4" name="Text Placeholder 3">
            <a:extLst>
              <a:ext uri="{FF2B5EF4-FFF2-40B4-BE49-F238E27FC236}">
                <a16:creationId xmlns:a16="http://schemas.microsoft.com/office/drawing/2014/main" id="{1C5483C0-4835-9266-ADF0-F136C5D479E9}"/>
              </a:ext>
            </a:extLst>
          </p:cNvPr>
          <p:cNvSpPr>
            <a:spLocks noGrp="1"/>
          </p:cNvSpPr>
          <p:nvPr>
            <p:ph type="body" idx="1"/>
          </p:nvPr>
        </p:nvSpPr>
        <p:spPr>
          <a:xfrm>
            <a:off x="5152405" y="2836583"/>
            <a:ext cx="1911048" cy="447638"/>
          </a:xfrm>
        </p:spPr>
        <p:txBody>
          <a:bodyPr/>
          <a:lstStyle/>
          <a:p>
            <a:pPr marL="114300" indent="0">
              <a:buNone/>
            </a:pPr>
            <a:r>
              <a:rPr lang="en-US"/>
              <a:t>Label Encoding</a:t>
            </a:r>
          </a:p>
        </p:txBody>
      </p:sp>
      <p:sp>
        <p:nvSpPr>
          <p:cNvPr id="7" name="Google Shape;660;p51">
            <a:extLst>
              <a:ext uri="{FF2B5EF4-FFF2-40B4-BE49-F238E27FC236}">
                <a16:creationId xmlns:a16="http://schemas.microsoft.com/office/drawing/2014/main" id="{F744EDE8-7664-40A1-14BF-6DBA439BAEC9}"/>
              </a:ext>
            </a:extLst>
          </p:cNvPr>
          <p:cNvSpPr/>
          <p:nvPr/>
        </p:nvSpPr>
        <p:spPr>
          <a:xfrm rot="5400000">
            <a:off x="4432273" y="2767759"/>
            <a:ext cx="867600" cy="577800"/>
          </a:xfrm>
          <a:prstGeom prst="notched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662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1"/>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Processing</a:t>
            </a:r>
            <a:endParaRPr/>
          </a:p>
        </p:txBody>
      </p:sp>
      <p:sp>
        <p:nvSpPr>
          <p:cNvPr id="659" name="Google Shape;659;p51"/>
          <p:cNvSpPr txBox="1">
            <a:spLocks noGrp="1"/>
          </p:cNvSpPr>
          <p:nvPr>
            <p:ph type="body" idx="1"/>
          </p:nvPr>
        </p:nvSpPr>
        <p:spPr>
          <a:xfrm>
            <a:off x="3833600" y="1212300"/>
            <a:ext cx="2197800" cy="106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Dropped Columns</a:t>
            </a:r>
            <a:endParaRPr/>
          </a:p>
          <a:p>
            <a:pPr marL="457200" lvl="0" indent="-342900" algn="l" rtl="0">
              <a:spcBef>
                <a:spcPts val="0"/>
              </a:spcBef>
              <a:spcAft>
                <a:spcPts val="0"/>
              </a:spcAft>
              <a:buSzPts val="1800"/>
              <a:buChar char="●"/>
            </a:pPr>
            <a:r>
              <a:rPr lang="en-GB"/>
              <a:t>HDI For Year</a:t>
            </a:r>
            <a:endParaRPr/>
          </a:p>
          <a:p>
            <a:pPr marL="457200" lvl="0" indent="-342900" algn="l" rtl="0">
              <a:spcBef>
                <a:spcPts val="0"/>
              </a:spcBef>
              <a:spcAft>
                <a:spcPts val="0"/>
              </a:spcAft>
              <a:buSzPts val="1800"/>
              <a:buChar char="●"/>
            </a:pPr>
            <a:r>
              <a:rPr lang="en-GB"/>
              <a:t>Country - Year</a:t>
            </a:r>
            <a:endParaRPr/>
          </a:p>
        </p:txBody>
      </p:sp>
      <p:sp>
        <p:nvSpPr>
          <p:cNvPr id="660" name="Google Shape;660;p51"/>
          <p:cNvSpPr/>
          <p:nvPr/>
        </p:nvSpPr>
        <p:spPr>
          <a:xfrm>
            <a:off x="2966000" y="2282850"/>
            <a:ext cx="867600" cy="577800"/>
          </a:xfrm>
          <a:prstGeom prst="notched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1"/>
          <p:cNvSpPr/>
          <p:nvPr/>
        </p:nvSpPr>
        <p:spPr>
          <a:xfrm>
            <a:off x="6031500" y="2282850"/>
            <a:ext cx="998700" cy="577800"/>
          </a:xfrm>
          <a:prstGeom prst="notched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2" name="Google Shape;662;p51"/>
          <p:cNvPicPr preferRelativeResize="0"/>
          <p:nvPr/>
        </p:nvPicPr>
        <p:blipFill>
          <a:blip r:embed="rId3">
            <a:alphaModFix/>
          </a:blip>
          <a:stretch>
            <a:fillRect/>
          </a:stretch>
        </p:blipFill>
        <p:spPr>
          <a:xfrm>
            <a:off x="618825" y="1966350"/>
            <a:ext cx="2236056" cy="1978050"/>
          </a:xfrm>
          <a:prstGeom prst="rect">
            <a:avLst/>
          </a:prstGeom>
          <a:noFill/>
          <a:ln>
            <a:noFill/>
          </a:ln>
        </p:spPr>
      </p:pic>
      <p:sp>
        <p:nvSpPr>
          <p:cNvPr id="663" name="Google Shape;663;p51"/>
          <p:cNvSpPr txBox="1">
            <a:spLocks noGrp="1"/>
          </p:cNvSpPr>
          <p:nvPr>
            <p:ph type="body" idx="1"/>
          </p:nvPr>
        </p:nvSpPr>
        <p:spPr>
          <a:xfrm>
            <a:off x="601350" y="1520550"/>
            <a:ext cx="2271000" cy="4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Pre-Cleaning</a:t>
            </a:r>
            <a:endParaRPr b="1"/>
          </a:p>
        </p:txBody>
      </p:sp>
      <p:sp>
        <p:nvSpPr>
          <p:cNvPr id="664" name="Google Shape;664;p51"/>
          <p:cNvSpPr txBox="1">
            <a:spLocks noGrp="1"/>
          </p:cNvSpPr>
          <p:nvPr>
            <p:ph type="body" idx="1"/>
          </p:nvPr>
        </p:nvSpPr>
        <p:spPr>
          <a:xfrm>
            <a:off x="3833600" y="2255550"/>
            <a:ext cx="2197800" cy="6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Removed Outliers and Null Rows</a:t>
            </a:r>
            <a:endParaRPr/>
          </a:p>
          <a:p>
            <a:pPr marL="0" lvl="0" indent="0" algn="l" rtl="0">
              <a:spcBef>
                <a:spcPts val="0"/>
              </a:spcBef>
              <a:spcAft>
                <a:spcPts val="0"/>
              </a:spcAft>
              <a:buNone/>
            </a:pPr>
            <a:endParaRPr/>
          </a:p>
        </p:txBody>
      </p:sp>
      <p:sp>
        <p:nvSpPr>
          <p:cNvPr id="665" name="Google Shape;665;p51"/>
          <p:cNvSpPr txBox="1">
            <a:spLocks noGrp="1"/>
          </p:cNvSpPr>
          <p:nvPr>
            <p:ph type="body" idx="1"/>
          </p:nvPr>
        </p:nvSpPr>
        <p:spPr>
          <a:xfrm>
            <a:off x="3833600" y="3027600"/>
            <a:ext cx="2197800" cy="916800"/>
          </a:xfrm>
          <a:prstGeom prst="rect">
            <a:avLst/>
          </a:prstGeom>
        </p:spPr>
        <p:txBody>
          <a:bodyPr spcFirstLastPara="1" wrap="square" lIns="91425" tIns="91425" rIns="91425" bIns="91425" anchor="t" anchorCtr="0">
            <a:noAutofit/>
          </a:bodyPr>
          <a:lstStyle/>
          <a:p>
            <a:pPr marL="0" indent="0">
              <a:buNone/>
            </a:pPr>
            <a:r>
              <a:rPr lang="en-GB"/>
              <a:t>Label Encode the categorical values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 calcmode="lin" valueType="num">
                                      <p:cBhvr additive="base">
                                        <p:cTn id="7" dur="1000"/>
                                        <p:tgtEl>
                                          <p:spTgt spid="65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664"/>
                                        </p:tgtEl>
                                        <p:attrNameLst>
                                          <p:attrName>style.visibility</p:attrName>
                                        </p:attrNameLst>
                                      </p:cBhvr>
                                      <p:to>
                                        <p:strVal val="visible"/>
                                      </p:to>
                                    </p:set>
                                    <p:anim calcmode="lin" valueType="num">
                                      <p:cBhvr additive="base">
                                        <p:cTn id="12" dur="1000"/>
                                        <p:tgtEl>
                                          <p:spTgt spid="66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65"/>
                                        </p:tgtEl>
                                        <p:attrNameLst>
                                          <p:attrName>style.visibility</p:attrName>
                                        </p:attrNameLst>
                                      </p:cBhvr>
                                      <p:to>
                                        <p:strVal val="visible"/>
                                      </p:to>
                                    </p:set>
                                    <p:anim calcmode="lin" valueType="num">
                                      <p:cBhvr additive="base">
                                        <p:cTn id="17" dur="1000"/>
                                        <p:tgtEl>
                                          <p:spTgt spid="6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2"/>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Processing</a:t>
            </a:r>
            <a:endParaRPr/>
          </a:p>
        </p:txBody>
      </p:sp>
      <p:sp>
        <p:nvSpPr>
          <p:cNvPr id="671" name="Google Shape;671;p52"/>
          <p:cNvSpPr/>
          <p:nvPr/>
        </p:nvSpPr>
        <p:spPr>
          <a:xfrm>
            <a:off x="2966000" y="2282850"/>
            <a:ext cx="867600" cy="577800"/>
          </a:xfrm>
          <a:prstGeom prst="notched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2"/>
          <p:cNvSpPr/>
          <p:nvPr/>
        </p:nvSpPr>
        <p:spPr>
          <a:xfrm>
            <a:off x="6031500" y="2282850"/>
            <a:ext cx="998700" cy="577800"/>
          </a:xfrm>
          <a:prstGeom prst="notched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3" name="Google Shape;673;p52"/>
          <p:cNvPicPr preferRelativeResize="0"/>
          <p:nvPr/>
        </p:nvPicPr>
        <p:blipFill>
          <a:blip r:embed="rId3">
            <a:alphaModFix/>
          </a:blip>
          <a:stretch>
            <a:fillRect/>
          </a:stretch>
        </p:blipFill>
        <p:spPr>
          <a:xfrm>
            <a:off x="618825" y="1966350"/>
            <a:ext cx="2236056" cy="1978050"/>
          </a:xfrm>
          <a:prstGeom prst="rect">
            <a:avLst/>
          </a:prstGeom>
          <a:noFill/>
          <a:ln>
            <a:noFill/>
          </a:ln>
        </p:spPr>
      </p:pic>
      <p:sp>
        <p:nvSpPr>
          <p:cNvPr id="674" name="Google Shape;674;p52"/>
          <p:cNvSpPr txBox="1">
            <a:spLocks noGrp="1"/>
          </p:cNvSpPr>
          <p:nvPr>
            <p:ph type="body" idx="1"/>
          </p:nvPr>
        </p:nvSpPr>
        <p:spPr>
          <a:xfrm>
            <a:off x="601350" y="1520550"/>
            <a:ext cx="2271000" cy="4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Pre-Cleaning</a:t>
            </a:r>
            <a:endParaRPr b="1"/>
          </a:p>
        </p:txBody>
      </p:sp>
      <p:pic>
        <p:nvPicPr>
          <p:cNvPr id="675" name="Google Shape;675;p52"/>
          <p:cNvPicPr preferRelativeResize="0"/>
          <p:nvPr/>
        </p:nvPicPr>
        <p:blipFill>
          <a:blip r:embed="rId4">
            <a:alphaModFix/>
          </a:blip>
          <a:stretch>
            <a:fillRect/>
          </a:stretch>
        </p:blipFill>
        <p:spPr>
          <a:xfrm>
            <a:off x="3378650" y="853971"/>
            <a:ext cx="3361742" cy="510760"/>
          </a:xfrm>
          <a:prstGeom prst="rect">
            <a:avLst/>
          </a:prstGeom>
          <a:noFill/>
          <a:ln>
            <a:noFill/>
          </a:ln>
        </p:spPr>
      </p:pic>
      <p:pic>
        <p:nvPicPr>
          <p:cNvPr id="676" name="Google Shape;676;p52"/>
          <p:cNvPicPr preferRelativeResize="0"/>
          <p:nvPr/>
        </p:nvPicPr>
        <p:blipFill>
          <a:blip r:embed="rId5">
            <a:alphaModFix/>
          </a:blip>
          <a:stretch>
            <a:fillRect/>
          </a:stretch>
        </p:blipFill>
        <p:spPr>
          <a:xfrm>
            <a:off x="3378650" y="1380186"/>
            <a:ext cx="3361750" cy="466116"/>
          </a:xfrm>
          <a:prstGeom prst="rect">
            <a:avLst/>
          </a:prstGeom>
          <a:noFill/>
          <a:ln>
            <a:noFill/>
          </a:ln>
        </p:spPr>
      </p:pic>
      <p:pic>
        <p:nvPicPr>
          <p:cNvPr id="677" name="Google Shape;677;p52"/>
          <p:cNvPicPr preferRelativeResize="0"/>
          <p:nvPr/>
        </p:nvPicPr>
        <p:blipFill>
          <a:blip r:embed="rId6">
            <a:alphaModFix/>
          </a:blip>
          <a:stretch>
            <a:fillRect/>
          </a:stretch>
        </p:blipFill>
        <p:spPr>
          <a:xfrm>
            <a:off x="3399800" y="3022946"/>
            <a:ext cx="2019728" cy="571833"/>
          </a:xfrm>
          <a:prstGeom prst="rect">
            <a:avLst/>
          </a:prstGeom>
          <a:noFill/>
          <a:ln>
            <a:noFill/>
          </a:ln>
        </p:spPr>
      </p:pic>
      <p:pic>
        <p:nvPicPr>
          <p:cNvPr id="678" name="Google Shape;678;p52"/>
          <p:cNvPicPr preferRelativeResize="0"/>
          <p:nvPr/>
        </p:nvPicPr>
        <p:blipFill>
          <a:blip r:embed="rId7">
            <a:alphaModFix/>
          </a:blip>
          <a:stretch>
            <a:fillRect/>
          </a:stretch>
        </p:blipFill>
        <p:spPr>
          <a:xfrm>
            <a:off x="3401762" y="1873122"/>
            <a:ext cx="2340476" cy="1105756"/>
          </a:xfrm>
          <a:prstGeom prst="rect">
            <a:avLst/>
          </a:prstGeom>
          <a:noFill/>
          <a:ln>
            <a:noFill/>
          </a:ln>
        </p:spPr>
      </p:pic>
      <p:pic>
        <p:nvPicPr>
          <p:cNvPr id="679" name="Google Shape;679;p52"/>
          <p:cNvPicPr preferRelativeResize="0"/>
          <p:nvPr/>
        </p:nvPicPr>
        <p:blipFill>
          <a:blip r:embed="rId8">
            <a:alphaModFix/>
          </a:blip>
          <a:stretch>
            <a:fillRect/>
          </a:stretch>
        </p:blipFill>
        <p:spPr>
          <a:xfrm>
            <a:off x="3399800" y="3638847"/>
            <a:ext cx="4391724" cy="841700"/>
          </a:xfrm>
          <a:prstGeom prst="rect">
            <a:avLst/>
          </a:prstGeom>
          <a:noFill/>
          <a:ln>
            <a:noFill/>
          </a:ln>
        </p:spPr>
      </p:pic>
      <p:pic>
        <p:nvPicPr>
          <p:cNvPr id="3" name="Picture 2">
            <a:extLst>
              <a:ext uri="{FF2B5EF4-FFF2-40B4-BE49-F238E27FC236}">
                <a16:creationId xmlns:a16="http://schemas.microsoft.com/office/drawing/2014/main" id="{557B0581-5BC9-3E82-C9C4-865C6145D461}"/>
              </a:ext>
            </a:extLst>
          </p:cNvPr>
          <p:cNvPicPr>
            <a:picLocks noChangeAspect="1"/>
          </p:cNvPicPr>
          <p:nvPr/>
        </p:nvPicPr>
        <p:blipFill>
          <a:blip r:embed="rId9"/>
          <a:stretch>
            <a:fillRect/>
          </a:stretch>
        </p:blipFill>
        <p:spPr>
          <a:xfrm>
            <a:off x="3402215" y="4524615"/>
            <a:ext cx="4680045" cy="5691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3"/>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Processing</a:t>
            </a:r>
            <a:endParaRPr/>
          </a:p>
        </p:txBody>
      </p:sp>
      <p:sp>
        <p:nvSpPr>
          <p:cNvPr id="685" name="Google Shape;685;p53"/>
          <p:cNvSpPr/>
          <p:nvPr/>
        </p:nvSpPr>
        <p:spPr>
          <a:xfrm>
            <a:off x="1735872" y="2292327"/>
            <a:ext cx="700200" cy="466500"/>
          </a:xfrm>
          <a:prstGeom prst="notched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3"/>
          <p:cNvSpPr/>
          <p:nvPr/>
        </p:nvSpPr>
        <p:spPr>
          <a:xfrm>
            <a:off x="4210423" y="2292327"/>
            <a:ext cx="806100" cy="466500"/>
          </a:xfrm>
          <a:prstGeom prst="notchedRigh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7" name="Google Shape;687;p53"/>
          <p:cNvPicPr preferRelativeResize="0"/>
          <p:nvPr/>
        </p:nvPicPr>
        <p:blipFill>
          <a:blip r:embed="rId3">
            <a:alphaModFix/>
          </a:blip>
          <a:stretch>
            <a:fillRect/>
          </a:stretch>
        </p:blipFill>
        <p:spPr>
          <a:xfrm>
            <a:off x="284575" y="2185575"/>
            <a:ext cx="1303600" cy="1153175"/>
          </a:xfrm>
          <a:prstGeom prst="rect">
            <a:avLst/>
          </a:prstGeom>
          <a:noFill/>
          <a:ln>
            <a:noFill/>
          </a:ln>
        </p:spPr>
      </p:pic>
      <p:sp>
        <p:nvSpPr>
          <p:cNvPr id="688" name="Google Shape;688;p53"/>
          <p:cNvSpPr txBox="1">
            <a:spLocks noGrp="1"/>
          </p:cNvSpPr>
          <p:nvPr>
            <p:ph type="body" idx="1"/>
          </p:nvPr>
        </p:nvSpPr>
        <p:spPr>
          <a:xfrm>
            <a:off x="136875" y="1804750"/>
            <a:ext cx="1599000" cy="31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b="1"/>
              <a:t>Pre-Cleaning</a:t>
            </a:r>
            <a:endParaRPr sz="1400" b="1"/>
          </a:p>
        </p:txBody>
      </p:sp>
      <p:sp>
        <p:nvSpPr>
          <p:cNvPr id="689" name="Google Shape;689;p53"/>
          <p:cNvSpPr txBox="1">
            <a:spLocks noGrp="1"/>
          </p:cNvSpPr>
          <p:nvPr>
            <p:ph type="body" idx="1"/>
          </p:nvPr>
        </p:nvSpPr>
        <p:spPr>
          <a:xfrm>
            <a:off x="5720675" y="1350513"/>
            <a:ext cx="2091600" cy="4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Post- Cleaning</a:t>
            </a:r>
            <a:endParaRPr b="1"/>
          </a:p>
        </p:txBody>
      </p:sp>
      <p:pic>
        <p:nvPicPr>
          <p:cNvPr id="691" name="Google Shape;691;p53"/>
          <p:cNvPicPr preferRelativeResize="0"/>
          <p:nvPr/>
        </p:nvPicPr>
        <p:blipFill>
          <a:blip r:embed="rId4">
            <a:alphaModFix/>
          </a:blip>
          <a:stretch>
            <a:fillRect/>
          </a:stretch>
        </p:blipFill>
        <p:spPr>
          <a:xfrm>
            <a:off x="2105950" y="1497725"/>
            <a:ext cx="1934494" cy="347313"/>
          </a:xfrm>
          <a:prstGeom prst="rect">
            <a:avLst/>
          </a:prstGeom>
          <a:noFill/>
          <a:ln>
            <a:noFill/>
          </a:ln>
        </p:spPr>
      </p:pic>
      <p:pic>
        <p:nvPicPr>
          <p:cNvPr id="692" name="Google Shape;692;p53"/>
          <p:cNvPicPr preferRelativeResize="0"/>
          <p:nvPr/>
        </p:nvPicPr>
        <p:blipFill>
          <a:blip r:embed="rId5">
            <a:alphaModFix/>
          </a:blip>
          <a:stretch>
            <a:fillRect/>
          </a:stretch>
        </p:blipFill>
        <p:spPr>
          <a:xfrm>
            <a:off x="2105950" y="1845038"/>
            <a:ext cx="1934499" cy="316955"/>
          </a:xfrm>
          <a:prstGeom prst="rect">
            <a:avLst/>
          </a:prstGeom>
          <a:noFill/>
          <a:ln>
            <a:noFill/>
          </a:ln>
        </p:spPr>
      </p:pic>
      <p:pic>
        <p:nvPicPr>
          <p:cNvPr id="693" name="Google Shape;693;p53"/>
          <p:cNvPicPr preferRelativeResize="0"/>
          <p:nvPr/>
        </p:nvPicPr>
        <p:blipFill>
          <a:blip r:embed="rId6">
            <a:alphaModFix/>
          </a:blip>
          <a:stretch>
            <a:fillRect/>
          </a:stretch>
        </p:blipFill>
        <p:spPr>
          <a:xfrm>
            <a:off x="2119251" y="2942246"/>
            <a:ext cx="1162240" cy="388842"/>
          </a:xfrm>
          <a:prstGeom prst="rect">
            <a:avLst/>
          </a:prstGeom>
          <a:noFill/>
          <a:ln>
            <a:noFill/>
          </a:ln>
        </p:spPr>
      </p:pic>
      <p:pic>
        <p:nvPicPr>
          <p:cNvPr id="694" name="Google Shape;694;p53"/>
          <p:cNvPicPr preferRelativeResize="0"/>
          <p:nvPr/>
        </p:nvPicPr>
        <p:blipFill>
          <a:blip r:embed="rId7">
            <a:alphaModFix/>
          </a:blip>
          <a:stretch>
            <a:fillRect/>
          </a:stretch>
        </p:blipFill>
        <p:spPr>
          <a:xfrm>
            <a:off x="2119250" y="2190332"/>
            <a:ext cx="1346812" cy="751907"/>
          </a:xfrm>
          <a:prstGeom prst="rect">
            <a:avLst/>
          </a:prstGeom>
          <a:noFill/>
          <a:ln>
            <a:noFill/>
          </a:ln>
        </p:spPr>
      </p:pic>
      <p:pic>
        <p:nvPicPr>
          <p:cNvPr id="695" name="Google Shape;695;p53"/>
          <p:cNvPicPr preferRelativeResize="0"/>
          <p:nvPr/>
        </p:nvPicPr>
        <p:blipFill>
          <a:blip r:embed="rId8">
            <a:alphaModFix/>
          </a:blip>
          <a:stretch>
            <a:fillRect/>
          </a:stretch>
        </p:blipFill>
        <p:spPr>
          <a:xfrm>
            <a:off x="2119257" y="3379674"/>
            <a:ext cx="2527193" cy="572350"/>
          </a:xfrm>
          <a:prstGeom prst="rect">
            <a:avLst/>
          </a:prstGeom>
          <a:noFill/>
          <a:ln>
            <a:noFill/>
          </a:ln>
        </p:spPr>
      </p:pic>
      <p:pic>
        <p:nvPicPr>
          <p:cNvPr id="14" name="Picture 13">
            <a:extLst>
              <a:ext uri="{FF2B5EF4-FFF2-40B4-BE49-F238E27FC236}">
                <a16:creationId xmlns:a16="http://schemas.microsoft.com/office/drawing/2014/main" id="{64B51079-17C5-B041-DA34-4ED768AD203F}"/>
              </a:ext>
            </a:extLst>
          </p:cNvPr>
          <p:cNvPicPr>
            <a:picLocks noChangeAspect="1"/>
          </p:cNvPicPr>
          <p:nvPr/>
        </p:nvPicPr>
        <p:blipFill>
          <a:blip r:embed="rId9"/>
          <a:stretch>
            <a:fillRect/>
          </a:stretch>
        </p:blipFill>
        <p:spPr>
          <a:xfrm>
            <a:off x="2105950" y="4043884"/>
            <a:ext cx="2560478" cy="31141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8F591EA8-96F6-C8E8-C5F3-4F666DA861B7}"/>
              </a:ext>
            </a:extLst>
          </p:cNvPr>
          <p:cNvPicPr>
            <a:picLocks noChangeAspect="1"/>
          </p:cNvPicPr>
          <p:nvPr/>
        </p:nvPicPr>
        <p:blipFill>
          <a:blip r:embed="rId10"/>
          <a:stretch>
            <a:fillRect/>
          </a:stretch>
        </p:blipFill>
        <p:spPr>
          <a:xfrm>
            <a:off x="5492104" y="2003515"/>
            <a:ext cx="2548742" cy="24668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9"/>
          <p:cNvSpPr txBox="1">
            <a:spLocks noGrp="1"/>
          </p:cNvSpPr>
          <p:nvPr>
            <p:ph type="ctrTitle" idx="13"/>
          </p:nvPr>
        </p:nvSpPr>
        <p:spPr>
          <a:xfrm>
            <a:off x="4586900" y="3318900"/>
            <a:ext cx="184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Modelling and Evaluation</a:t>
            </a:r>
            <a:endParaRPr/>
          </a:p>
        </p:txBody>
      </p:sp>
      <p:sp>
        <p:nvSpPr>
          <p:cNvPr id="514" name="Google Shape;514;p39"/>
          <p:cNvSpPr txBox="1">
            <a:spLocks noGrp="1"/>
          </p:cNvSpPr>
          <p:nvPr>
            <p:ph type="ctrTitle" idx="4"/>
          </p:nvPr>
        </p:nvSpPr>
        <p:spPr>
          <a:xfrm>
            <a:off x="3083234" y="33189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Exploration</a:t>
            </a:r>
            <a:endParaRPr/>
          </a:p>
        </p:txBody>
      </p:sp>
      <p:sp>
        <p:nvSpPr>
          <p:cNvPr id="515" name="Google Shape;515;p39"/>
          <p:cNvSpPr txBox="1">
            <a:spLocks noGrp="1"/>
          </p:cNvSpPr>
          <p:nvPr>
            <p:ph type="ctrTitle"/>
          </p:nvPr>
        </p:nvSpPr>
        <p:spPr>
          <a:xfrm>
            <a:off x="1354900" y="3298175"/>
            <a:ext cx="1290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Problem </a:t>
            </a:r>
            <a:endParaRPr/>
          </a:p>
          <a:p>
            <a:pPr marL="0" lvl="0" indent="0" algn="l" rtl="0">
              <a:spcBef>
                <a:spcPts val="0"/>
              </a:spcBef>
              <a:spcAft>
                <a:spcPts val="0"/>
              </a:spcAft>
              <a:buNone/>
            </a:pPr>
            <a:r>
              <a:rPr lang="en-GB"/>
              <a:t>Statement</a:t>
            </a:r>
            <a:endParaRPr/>
          </a:p>
        </p:txBody>
      </p:sp>
      <p:sp>
        <p:nvSpPr>
          <p:cNvPr id="516" name="Google Shape;516;p39"/>
          <p:cNvSpPr txBox="1">
            <a:spLocks noGrp="1"/>
          </p:cNvSpPr>
          <p:nvPr>
            <p:ph type="title" idx="3"/>
          </p:nvPr>
        </p:nvSpPr>
        <p:spPr>
          <a:xfrm>
            <a:off x="1278100" y="25679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01</a:t>
            </a:r>
            <a:endParaRPr/>
          </a:p>
        </p:txBody>
      </p:sp>
      <p:sp>
        <p:nvSpPr>
          <p:cNvPr id="517" name="Google Shape;517;p39"/>
          <p:cNvSpPr txBox="1">
            <a:spLocks noGrp="1"/>
          </p:cNvSpPr>
          <p:nvPr>
            <p:ph type="title" idx="6"/>
          </p:nvPr>
        </p:nvSpPr>
        <p:spPr>
          <a:xfrm>
            <a:off x="3083227" y="25679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02</a:t>
            </a:r>
            <a:endParaRPr/>
          </a:p>
        </p:txBody>
      </p:sp>
      <p:sp>
        <p:nvSpPr>
          <p:cNvPr id="518" name="Google Shape;518;p39"/>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TABLE OF CONTENTS</a:t>
            </a:r>
            <a:endParaRPr/>
          </a:p>
        </p:txBody>
      </p:sp>
      <p:sp>
        <p:nvSpPr>
          <p:cNvPr id="519" name="Google Shape;519;p39"/>
          <p:cNvSpPr txBox="1">
            <a:spLocks noGrp="1"/>
          </p:cNvSpPr>
          <p:nvPr>
            <p:ph type="title" idx="9"/>
          </p:nvPr>
        </p:nvSpPr>
        <p:spPr>
          <a:xfrm>
            <a:off x="4586904" y="25679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03</a:t>
            </a:r>
            <a:endParaRPr/>
          </a:p>
        </p:txBody>
      </p:sp>
      <p:sp>
        <p:nvSpPr>
          <p:cNvPr id="520" name="Google Shape;520;p39"/>
          <p:cNvSpPr/>
          <p:nvPr/>
        </p:nvSpPr>
        <p:spPr>
          <a:xfrm>
            <a:off x="1354300" y="14848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3083227" y="14848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4586904" y="14848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 name="Google Shape;523;p39"/>
          <p:cNvCxnSpPr>
            <a:stCxn id="520" idx="1"/>
            <a:endCxn id="516" idx="1"/>
          </p:cNvCxnSpPr>
          <p:nvPr/>
        </p:nvCxnSpPr>
        <p:spPr>
          <a:xfrm flipH="1">
            <a:off x="1278100" y="1896900"/>
            <a:ext cx="76200" cy="960000"/>
          </a:xfrm>
          <a:prstGeom prst="bentConnector3">
            <a:avLst>
              <a:gd name="adj1" fmla="val 412500"/>
            </a:avLst>
          </a:prstGeom>
          <a:noFill/>
          <a:ln w="9525" cap="flat" cmpd="sng">
            <a:solidFill>
              <a:schemeClr val="lt1"/>
            </a:solidFill>
            <a:prstDash val="solid"/>
            <a:round/>
            <a:headEnd type="none" w="med" len="med"/>
            <a:tailEnd type="none" w="med" len="med"/>
          </a:ln>
        </p:spPr>
      </p:cxnSp>
      <p:cxnSp>
        <p:nvCxnSpPr>
          <p:cNvPr id="524" name="Google Shape;524;p39"/>
          <p:cNvCxnSpPr>
            <a:stCxn id="521" idx="1"/>
            <a:endCxn id="517" idx="1"/>
          </p:cNvCxnSpPr>
          <p:nvPr/>
        </p:nvCxnSpPr>
        <p:spPr>
          <a:xfrm>
            <a:off x="3083227" y="18969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525" name="Google Shape;525;p39"/>
          <p:cNvCxnSpPr>
            <a:stCxn id="522" idx="1"/>
            <a:endCxn id="519" idx="1"/>
          </p:cNvCxnSpPr>
          <p:nvPr/>
        </p:nvCxnSpPr>
        <p:spPr>
          <a:xfrm>
            <a:off x="4586904" y="18969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526" name="Google Shape;526;p39"/>
          <p:cNvSpPr/>
          <p:nvPr/>
        </p:nvSpPr>
        <p:spPr>
          <a:xfrm>
            <a:off x="2407000" y="12468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5411008" y="23089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1477749" y="15913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39"/>
          <p:cNvGrpSpPr/>
          <p:nvPr/>
        </p:nvGrpSpPr>
        <p:grpSpPr>
          <a:xfrm>
            <a:off x="4710345" y="1590135"/>
            <a:ext cx="577210" cy="580282"/>
            <a:chOff x="3095745" y="3805393"/>
            <a:chExt cx="352840" cy="354717"/>
          </a:xfrm>
        </p:grpSpPr>
        <p:sp>
          <p:nvSpPr>
            <p:cNvPr id="530" name="Google Shape;530;p39"/>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39"/>
          <p:cNvSpPr txBox="1">
            <a:spLocks noGrp="1"/>
          </p:cNvSpPr>
          <p:nvPr>
            <p:ph type="ctrTitle" idx="4"/>
          </p:nvPr>
        </p:nvSpPr>
        <p:spPr>
          <a:xfrm>
            <a:off x="6354366" y="3680004"/>
            <a:ext cx="1386600" cy="434400"/>
          </a:xfrm>
          <a:prstGeom prst="rect">
            <a:avLst/>
          </a:prstGeom>
        </p:spPr>
        <p:txBody>
          <a:bodyPr spcFirstLastPara="1" wrap="square" lIns="91425" tIns="91425" rIns="91425" bIns="91425" anchor="b" anchorCtr="0">
            <a:noAutofit/>
          </a:bodyPr>
          <a:lstStyle/>
          <a:p>
            <a:r>
              <a:rPr lang="en-GB"/>
              <a:t>Conclusion</a:t>
            </a:r>
            <a:br>
              <a:rPr lang="en-GB"/>
            </a:br>
            <a:r>
              <a:rPr lang="en-GB"/>
              <a:t>/Learning Points</a:t>
            </a:r>
            <a:endParaRPr/>
          </a:p>
        </p:txBody>
      </p:sp>
      <p:sp>
        <p:nvSpPr>
          <p:cNvPr id="537" name="Google Shape;537;p39"/>
          <p:cNvSpPr txBox="1">
            <a:spLocks noGrp="1"/>
          </p:cNvSpPr>
          <p:nvPr>
            <p:ph type="title" idx="6"/>
          </p:nvPr>
        </p:nvSpPr>
        <p:spPr>
          <a:xfrm>
            <a:off x="6350227" y="25679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accent4"/>
                </a:solidFill>
              </a:rPr>
              <a:t>04</a:t>
            </a:r>
            <a:endParaRPr>
              <a:solidFill>
                <a:schemeClr val="accent4"/>
              </a:solidFill>
            </a:endParaRPr>
          </a:p>
        </p:txBody>
      </p:sp>
      <p:sp>
        <p:nvSpPr>
          <p:cNvPr id="538" name="Google Shape;538;p39"/>
          <p:cNvSpPr/>
          <p:nvPr/>
        </p:nvSpPr>
        <p:spPr>
          <a:xfrm>
            <a:off x="6350227" y="1484850"/>
            <a:ext cx="824100" cy="82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 name="Google Shape;539;p39"/>
          <p:cNvCxnSpPr>
            <a:stCxn id="538" idx="1"/>
            <a:endCxn id="537" idx="1"/>
          </p:cNvCxnSpPr>
          <p:nvPr/>
        </p:nvCxnSpPr>
        <p:spPr>
          <a:xfrm>
            <a:off x="6350227" y="18969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540" name="Google Shape;540;p39"/>
          <p:cNvGrpSpPr/>
          <p:nvPr/>
        </p:nvGrpSpPr>
        <p:grpSpPr>
          <a:xfrm>
            <a:off x="3203368" y="1590122"/>
            <a:ext cx="583817" cy="580314"/>
            <a:chOff x="3541011" y="3367320"/>
            <a:chExt cx="348257" cy="346188"/>
          </a:xfrm>
        </p:grpSpPr>
        <p:sp>
          <p:nvSpPr>
            <p:cNvPr id="541" name="Google Shape;541;p39"/>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9"/>
          <p:cNvGrpSpPr/>
          <p:nvPr/>
        </p:nvGrpSpPr>
        <p:grpSpPr>
          <a:xfrm>
            <a:off x="6541304" y="1608010"/>
            <a:ext cx="441938" cy="577784"/>
            <a:chOff x="1367060" y="2422129"/>
            <a:chExt cx="269261" cy="352050"/>
          </a:xfrm>
        </p:grpSpPr>
        <p:sp>
          <p:nvSpPr>
            <p:cNvPr id="546" name="Google Shape;546;p39"/>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54"/>
          <p:cNvSpPr txBox="1">
            <a:spLocks noGrp="1"/>
          </p:cNvSpPr>
          <p:nvPr>
            <p:ph type="ctrTitle"/>
          </p:nvPr>
        </p:nvSpPr>
        <p:spPr>
          <a:xfrm>
            <a:off x="618825" y="411675"/>
            <a:ext cx="424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Processing</a:t>
            </a:r>
            <a:endParaRPr/>
          </a:p>
        </p:txBody>
      </p:sp>
      <p:sp>
        <p:nvSpPr>
          <p:cNvPr id="701" name="Google Shape;701;p54"/>
          <p:cNvSpPr txBox="1">
            <a:spLocks noGrp="1"/>
          </p:cNvSpPr>
          <p:nvPr>
            <p:ph type="body" idx="1"/>
          </p:nvPr>
        </p:nvSpPr>
        <p:spPr>
          <a:xfrm>
            <a:off x="3526200" y="1065825"/>
            <a:ext cx="2091600" cy="44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Post- Cleaning</a:t>
            </a:r>
            <a:endParaRPr b="1"/>
          </a:p>
        </p:txBody>
      </p:sp>
      <p:pic>
        <p:nvPicPr>
          <p:cNvPr id="703" name="Google Shape;703;p54"/>
          <p:cNvPicPr preferRelativeResize="0"/>
          <p:nvPr/>
        </p:nvPicPr>
        <p:blipFill>
          <a:blip r:embed="rId3">
            <a:alphaModFix/>
          </a:blip>
          <a:stretch>
            <a:fillRect/>
          </a:stretch>
        </p:blipFill>
        <p:spPr>
          <a:xfrm>
            <a:off x="3414575" y="1511624"/>
            <a:ext cx="5564652" cy="1067100"/>
          </a:xfrm>
          <a:prstGeom prst="rect">
            <a:avLst/>
          </a:prstGeom>
          <a:noFill/>
          <a:ln>
            <a:noFill/>
          </a:ln>
        </p:spPr>
      </p:pic>
      <p:pic>
        <p:nvPicPr>
          <p:cNvPr id="704" name="Google Shape;704;p54"/>
          <p:cNvPicPr preferRelativeResize="0"/>
          <p:nvPr/>
        </p:nvPicPr>
        <p:blipFill>
          <a:blip r:embed="rId4">
            <a:alphaModFix/>
          </a:blip>
          <a:stretch>
            <a:fillRect/>
          </a:stretch>
        </p:blipFill>
        <p:spPr>
          <a:xfrm>
            <a:off x="3462825" y="2731124"/>
            <a:ext cx="5519693" cy="2259976"/>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C01AD889-F1FC-ACDB-C890-63B5553D684A}"/>
              </a:ext>
            </a:extLst>
          </p:cNvPr>
          <p:cNvPicPr>
            <a:picLocks noChangeAspect="1"/>
          </p:cNvPicPr>
          <p:nvPr/>
        </p:nvPicPr>
        <p:blipFill>
          <a:blip r:embed="rId5"/>
          <a:stretch>
            <a:fillRect/>
          </a:stretch>
        </p:blipFill>
        <p:spPr>
          <a:xfrm>
            <a:off x="618825" y="1511624"/>
            <a:ext cx="2548742" cy="2466818"/>
          </a:xfrm>
          <a:prstGeom prst="rect">
            <a:avLst/>
          </a:prstGeom>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5"/>
          <p:cNvSpPr txBox="1">
            <a:spLocks noGrp="1"/>
          </p:cNvSpPr>
          <p:nvPr>
            <p:ph type="ctrTitle"/>
          </p:nvPr>
        </p:nvSpPr>
        <p:spPr>
          <a:xfrm>
            <a:off x="2044700" y="1612225"/>
            <a:ext cx="3632100" cy="15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Predictive Modelling</a:t>
            </a:r>
            <a:endParaRPr/>
          </a:p>
        </p:txBody>
      </p:sp>
      <p:sp>
        <p:nvSpPr>
          <p:cNvPr id="710" name="Google Shape;710;p55"/>
          <p:cNvSpPr/>
          <p:nvPr/>
        </p:nvSpPr>
        <p:spPr>
          <a:xfrm>
            <a:off x="578287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rPr>
              <a:t>03</a:t>
            </a:r>
            <a:endParaRPr>
              <a:solidFill>
                <a:schemeClr val="dk2"/>
              </a:solidFill>
            </a:endParaRPr>
          </a:p>
        </p:txBody>
      </p:sp>
      <p:sp>
        <p:nvSpPr>
          <p:cNvPr id="712" name="Google Shape;712;p55"/>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 name="Google Shape;714;p55"/>
          <p:cNvCxnSpPr>
            <a:stCxn id="710" idx="2"/>
          </p:cNvCxnSpPr>
          <p:nvPr/>
        </p:nvCxnSpPr>
        <p:spPr>
          <a:xfrm>
            <a:off x="6325425" y="2953675"/>
            <a:ext cx="0" cy="9780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6"/>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OUR SOLUTIONS</a:t>
            </a:r>
            <a:endParaRPr sz="3000"/>
          </a:p>
        </p:txBody>
      </p:sp>
      <p:sp>
        <p:nvSpPr>
          <p:cNvPr id="721" name="Google Shape;721;p56"/>
          <p:cNvSpPr txBox="1">
            <a:spLocks noGrp="1"/>
          </p:cNvSpPr>
          <p:nvPr>
            <p:ph type="ctrTitle" idx="4"/>
          </p:nvPr>
        </p:nvSpPr>
        <p:spPr>
          <a:xfrm>
            <a:off x="5449217" y="1730296"/>
            <a:ext cx="2285160" cy="484500"/>
          </a:xfrm>
          <a:prstGeom prst="rect">
            <a:avLst/>
          </a:prstGeom>
        </p:spPr>
        <p:txBody>
          <a:bodyPr spcFirstLastPara="1" wrap="square" lIns="91425" tIns="91425" rIns="91425" bIns="91425" anchor="b" anchorCtr="0">
            <a:noAutofit/>
          </a:bodyPr>
          <a:lstStyle/>
          <a:p>
            <a:r>
              <a:rPr lang="en-GB"/>
              <a:t>Regression Tree</a:t>
            </a:r>
            <a:endParaRPr lang="en-US"/>
          </a:p>
        </p:txBody>
      </p:sp>
      <p:sp>
        <p:nvSpPr>
          <p:cNvPr id="722" name="Google Shape;722;p56"/>
          <p:cNvSpPr txBox="1">
            <a:spLocks noGrp="1"/>
          </p:cNvSpPr>
          <p:nvPr>
            <p:ph type="ctrTitle"/>
          </p:nvPr>
        </p:nvSpPr>
        <p:spPr>
          <a:xfrm>
            <a:off x="1102584" y="1734437"/>
            <a:ext cx="1881300" cy="644700"/>
          </a:xfrm>
          <a:prstGeom prst="rect">
            <a:avLst/>
          </a:prstGeom>
        </p:spPr>
        <p:txBody>
          <a:bodyPr spcFirstLastPara="1" wrap="square" lIns="91425" tIns="91425" rIns="91425" bIns="91425" anchor="b" anchorCtr="0">
            <a:noAutofit/>
          </a:bodyPr>
          <a:lstStyle/>
          <a:p>
            <a:br>
              <a:rPr lang="en-GB"/>
            </a:br>
            <a:r>
              <a:rPr lang="en-GB"/>
              <a:t>Linear Regression</a:t>
            </a:r>
          </a:p>
        </p:txBody>
      </p:sp>
      <p:sp>
        <p:nvSpPr>
          <p:cNvPr id="723" name="Google Shape;723;p56"/>
          <p:cNvSpPr txBox="1">
            <a:spLocks noGrp="1"/>
          </p:cNvSpPr>
          <p:nvPr>
            <p:ph type="subTitle" idx="1"/>
          </p:nvPr>
        </p:nvSpPr>
        <p:spPr>
          <a:xfrm>
            <a:off x="1102584" y="2332856"/>
            <a:ext cx="1881300" cy="644700"/>
          </a:xfrm>
          <a:prstGeom prst="rect">
            <a:avLst/>
          </a:prstGeom>
        </p:spPr>
        <p:txBody>
          <a:bodyPr spcFirstLastPara="1" wrap="square" lIns="91425" tIns="91425" rIns="91425" bIns="91425" anchor="t" anchorCtr="0">
            <a:noAutofit/>
          </a:bodyPr>
          <a:lstStyle/>
          <a:p>
            <a:pPr marL="0" indent="0"/>
            <a:r>
              <a:rPr lang="en-GB"/>
              <a:t>Model linear relationship between variables</a:t>
            </a:r>
          </a:p>
          <a:p>
            <a:pPr marL="0" indent="0"/>
            <a:endParaRPr lang="en-GB"/>
          </a:p>
        </p:txBody>
      </p:sp>
      <p:sp>
        <p:nvSpPr>
          <p:cNvPr id="726" name="Google Shape;726;p56"/>
          <p:cNvSpPr/>
          <p:nvPr/>
        </p:nvSpPr>
        <p:spPr>
          <a:xfrm>
            <a:off x="3336890" y="1933220"/>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7" name="Google Shape;727;p56"/>
          <p:cNvSpPr/>
          <p:nvPr/>
        </p:nvSpPr>
        <p:spPr>
          <a:xfrm>
            <a:off x="4485695" y="1933220"/>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29" name="Google Shape;729;p56"/>
          <p:cNvGrpSpPr/>
          <p:nvPr/>
        </p:nvGrpSpPr>
        <p:grpSpPr>
          <a:xfrm>
            <a:off x="4605456" y="2053318"/>
            <a:ext cx="484361" cy="484405"/>
            <a:chOff x="4890431" y="4287389"/>
            <a:chExt cx="345997" cy="346029"/>
          </a:xfrm>
        </p:grpSpPr>
        <p:sp>
          <p:nvSpPr>
            <p:cNvPr id="730" name="Google Shape;730;p56"/>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1" name="Google Shape;731;p56"/>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2" name="Google Shape;732;p56"/>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3" name="Google Shape;733;p56"/>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4" name="Google Shape;734;p56"/>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5" name="Google Shape;735;p56"/>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6" name="Google Shape;736;p56"/>
            <p:cNvSpPr/>
            <p:nvPr/>
          </p:nvSpPr>
          <p:spPr>
            <a:xfrm>
              <a:off x="4890431"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743" name="Google Shape;743;p56"/>
          <p:cNvGrpSpPr/>
          <p:nvPr/>
        </p:nvGrpSpPr>
        <p:grpSpPr>
          <a:xfrm>
            <a:off x="3456925" y="2049177"/>
            <a:ext cx="483826" cy="491133"/>
            <a:chOff x="4874902" y="3808799"/>
            <a:chExt cx="345615" cy="350835"/>
          </a:xfrm>
        </p:grpSpPr>
        <p:sp>
          <p:nvSpPr>
            <p:cNvPr id="744" name="Google Shape;744;p56"/>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5" name="Google Shape;745;p56"/>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6" name="Google Shape;746;p56"/>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7" name="Google Shape;747;p56"/>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56"/>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9" name="Google Shape;749;p56"/>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0" name="Google Shape;750;p56"/>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1" name="Google Shape;751;p56"/>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2" name="Google Shape;752;p56"/>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3" name="Google Shape;753;p56"/>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4" name="Google Shape;754;p56"/>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5" name="Google Shape;755;p56"/>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6" name="Google Shape;756;p56"/>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7" name="Google Shape;757;p56"/>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8" name="Google Shape;758;p56"/>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9" name="Google Shape;759;p56"/>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0" name="Google Shape;760;p56"/>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23" name="Google Shape;725;p56">
            <a:extLst>
              <a:ext uri="{FF2B5EF4-FFF2-40B4-BE49-F238E27FC236}">
                <a16:creationId xmlns:a16="http://schemas.microsoft.com/office/drawing/2014/main" id="{15CF6E8D-BBCA-DD50-B6C4-AFC447DA4A02}"/>
              </a:ext>
            </a:extLst>
          </p:cNvPr>
          <p:cNvSpPr txBox="1">
            <a:spLocks noGrp="1"/>
          </p:cNvSpPr>
          <p:nvPr/>
        </p:nvSpPr>
        <p:spPr>
          <a:xfrm>
            <a:off x="5458330" y="2295584"/>
            <a:ext cx="226758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GB">
                <a:solidFill>
                  <a:srgbClr val="FFFFFF"/>
                </a:solidFill>
                <a:latin typeface="Maven Pro"/>
              </a:rPr>
              <a:t>Bagging and Feature Randomness</a:t>
            </a:r>
            <a:endParaRPr lang="en-GB"/>
          </a:p>
        </p:txBody>
      </p:sp>
      <p:sp>
        <p:nvSpPr>
          <p:cNvPr id="124" name="Google Shape;726;p56">
            <a:extLst>
              <a:ext uri="{FF2B5EF4-FFF2-40B4-BE49-F238E27FC236}">
                <a16:creationId xmlns:a16="http://schemas.microsoft.com/office/drawing/2014/main" id="{592E4710-B604-C5BA-6ACA-161E2303C836}"/>
              </a:ext>
            </a:extLst>
          </p:cNvPr>
          <p:cNvSpPr/>
          <p:nvPr/>
        </p:nvSpPr>
        <p:spPr>
          <a:xfrm>
            <a:off x="3336890" y="1933220"/>
            <a:ext cx="723900" cy="7239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p>
        </p:txBody>
      </p:sp>
      <p:sp>
        <p:nvSpPr>
          <p:cNvPr id="125" name="Google Shape;727;p56">
            <a:extLst>
              <a:ext uri="{FF2B5EF4-FFF2-40B4-BE49-F238E27FC236}">
                <a16:creationId xmlns:a16="http://schemas.microsoft.com/office/drawing/2014/main" id="{450702F5-0220-BBE3-2617-288F856F8B69}"/>
              </a:ext>
            </a:extLst>
          </p:cNvPr>
          <p:cNvSpPr/>
          <p:nvPr/>
        </p:nvSpPr>
        <p:spPr>
          <a:xfrm>
            <a:off x="4485695" y="1933220"/>
            <a:ext cx="723900" cy="7239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p>
        </p:txBody>
      </p:sp>
      <p:sp>
        <p:nvSpPr>
          <p:cNvPr id="2" name="Google Shape;721;p56">
            <a:extLst>
              <a:ext uri="{FF2B5EF4-FFF2-40B4-BE49-F238E27FC236}">
                <a16:creationId xmlns:a16="http://schemas.microsoft.com/office/drawing/2014/main" id="{544A59E6-81AD-9975-3394-1B7F1C214466}"/>
              </a:ext>
            </a:extLst>
          </p:cNvPr>
          <p:cNvSpPr txBox="1">
            <a:spLocks/>
          </p:cNvSpPr>
          <p:nvPr/>
        </p:nvSpPr>
        <p:spPr>
          <a:xfrm>
            <a:off x="3104411" y="3887088"/>
            <a:ext cx="2285160" cy="48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r>
              <a:rPr lang="en-GB"/>
              <a:t>Random Forest &amp; Gradient Boosting</a:t>
            </a:r>
          </a:p>
        </p:txBody>
      </p:sp>
      <p:sp>
        <p:nvSpPr>
          <p:cNvPr id="74" name="Google Shape;725;p56">
            <a:extLst>
              <a:ext uri="{FF2B5EF4-FFF2-40B4-BE49-F238E27FC236}">
                <a16:creationId xmlns:a16="http://schemas.microsoft.com/office/drawing/2014/main" id="{F7850329-30B6-0EE6-DDEA-EC232011B574}"/>
              </a:ext>
            </a:extLst>
          </p:cNvPr>
          <p:cNvSpPr txBox="1">
            <a:spLocks noGrp="1"/>
          </p:cNvSpPr>
          <p:nvPr/>
        </p:nvSpPr>
        <p:spPr>
          <a:xfrm>
            <a:off x="3106068" y="4221290"/>
            <a:ext cx="226758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ctr"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r>
              <a:rPr lang="en-GB">
                <a:solidFill>
                  <a:srgbClr val="FFFFFF"/>
                </a:solidFill>
              </a:rPr>
              <a:t>Accuracy improvements to a Regression Tree</a:t>
            </a:r>
            <a:endParaRPr lang="en-US"/>
          </a:p>
        </p:txBody>
      </p:sp>
      <p:sp>
        <p:nvSpPr>
          <p:cNvPr id="75" name="Google Shape;727;p56">
            <a:extLst>
              <a:ext uri="{FF2B5EF4-FFF2-40B4-BE49-F238E27FC236}">
                <a16:creationId xmlns:a16="http://schemas.microsoft.com/office/drawing/2014/main" id="{E1747937-65D5-6676-647E-AD8DFDBC2282}"/>
              </a:ext>
            </a:extLst>
          </p:cNvPr>
          <p:cNvSpPr/>
          <p:nvPr/>
        </p:nvSpPr>
        <p:spPr>
          <a:xfrm>
            <a:off x="3881063" y="2918849"/>
            <a:ext cx="723900" cy="723900"/>
          </a:xfrm>
          <a:prstGeom prst="rect">
            <a:avLst/>
          </a:prstGeom>
          <a:solidFill>
            <a:schemeClr val="accent6">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p>
        </p:txBody>
      </p:sp>
      <p:pic>
        <p:nvPicPr>
          <p:cNvPr id="4" name="Picture 4" descr="Background pattern&#10;&#10;Description automatically generated">
            <a:extLst>
              <a:ext uri="{FF2B5EF4-FFF2-40B4-BE49-F238E27FC236}">
                <a16:creationId xmlns:a16="http://schemas.microsoft.com/office/drawing/2014/main" id="{365644FF-8635-0D4B-01B4-924CFCFEAFC8}"/>
              </a:ext>
            </a:extLst>
          </p:cNvPr>
          <p:cNvPicPr>
            <a:picLocks noChangeAspect="1"/>
          </p:cNvPicPr>
          <p:nvPr/>
        </p:nvPicPr>
        <p:blipFill>
          <a:blip r:embed="rId3"/>
          <a:stretch>
            <a:fillRect/>
          </a:stretch>
        </p:blipFill>
        <p:spPr>
          <a:xfrm>
            <a:off x="4508460" y="1955643"/>
            <a:ext cx="675507" cy="677045"/>
          </a:xfrm>
          <a:prstGeom prst="rect">
            <a:avLst/>
          </a:prstGeom>
        </p:spPr>
      </p:pic>
      <p:pic>
        <p:nvPicPr>
          <p:cNvPr id="5" name="Picture 5">
            <a:extLst>
              <a:ext uri="{FF2B5EF4-FFF2-40B4-BE49-F238E27FC236}">
                <a16:creationId xmlns:a16="http://schemas.microsoft.com/office/drawing/2014/main" id="{F981C450-FF47-4ECA-078E-86CD580D40F6}"/>
              </a:ext>
            </a:extLst>
          </p:cNvPr>
          <p:cNvPicPr>
            <a:picLocks noChangeAspect="1"/>
          </p:cNvPicPr>
          <p:nvPr/>
        </p:nvPicPr>
        <p:blipFill>
          <a:blip r:embed="rId4"/>
          <a:stretch>
            <a:fillRect/>
          </a:stretch>
        </p:blipFill>
        <p:spPr>
          <a:xfrm>
            <a:off x="3378476" y="1991139"/>
            <a:ext cx="643558" cy="643559"/>
          </a:xfrm>
          <a:prstGeom prst="rect">
            <a:avLst/>
          </a:prstGeom>
        </p:spPr>
      </p:pic>
      <p:pic>
        <p:nvPicPr>
          <p:cNvPr id="6" name="Picture 6" descr="A picture containing background pattern&#10;&#10;Description automatically generated">
            <a:extLst>
              <a:ext uri="{FF2B5EF4-FFF2-40B4-BE49-F238E27FC236}">
                <a16:creationId xmlns:a16="http://schemas.microsoft.com/office/drawing/2014/main" id="{E95442FB-74A2-50DB-CE4F-576B14261C41}"/>
              </a:ext>
            </a:extLst>
          </p:cNvPr>
          <p:cNvPicPr>
            <a:picLocks noChangeAspect="1"/>
          </p:cNvPicPr>
          <p:nvPr/>
        </p:nvPicPr>
        <p:blipFill>
          <a:blip r:embed="rId5"/>
          <a:stretch>
            <a:fillRect/>
          </a:stretch>
        </p:blipFill>
        <p:spPr>
          <a:xfrm>
            <a:off x="3871291" y="2960920"/>
            <a:ext cx="734668" cy="63798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B1C5F3-F729-5CB8-D773-53ADC3B647FE}"/>
              </a:ext>
            </a:extLst>
          </p:cNvPr>
          <p:cNvSpPr>
            <a:spLocks noGrp="1"/>
          </p:cNvSpPr>
          <p:nvPr>
            <p:ph type="body" idx="1"/>
          </p:nvPr>
        </p:nvSpPr>
        <p:spPr/>
        <p:txBody>
          <a:bodyPr/>
          <a:lstStyle/>
          <a:p>
            <a:r>
              <a:rPr lang="en-US"/>
              <a:t>Assumes a linear relationship between 2 variables.</a:t>
            </a:r>
          </a:p>
        </p:txBody>
      </p:sp>
      <p:sp>
        <p:nvSpPr>
          <p:cNvPr id="3" name="Title 2">
            <a:extLst>
              <a:ext uri="{FF2B5EF4-FFF2-40B4-BE49-F238E27FC236}">
                <a16:creationId xmlns:a16="http://schemas.microsoft.com/office/drawing/2014/main" id="{18EE0172-CE40-DF68-581B-D1B6C8630489}"/>
              </a:ext>
            </a:extLst>
          </p:cNvPr>
          <p:cNvSpPr>
            <a:spLocks noGrp="1"/>
          </p:cNvSpPr>
          <p:nvPr>
            <p:ph type="ctrTitle"/>
          </p:nvPr>
        </p:nvSpPr>
        <p:spPr>
          <a:xfrm>
            <a:off x="618825" y="411675"/>
            <a:ext cx="3821880" cy="577800"/>
          </a:xfrm>
        </p:spPr>
        <p:txBody>
          <a:bodyPr/>
          <a:lstStyle/>
          <a:p>
            <a:r>
              <a:rPr lang="en-US"/>
              <a:t>Linear Regression</a:t>
            </a:r>
          </a:p>
        </p:txBody>
      </p:sp>
      <p:pic>
        <p:nvPicPr>
          <p:cNvPr id="4" name="Picture 4" descr="Chart, scatter chart&#10;&#10;Description automatically generated">
            <a:extLst>
              <a:ext uri="{FF2B5EF4-FFF2-40B4-BE49-F238E27FC236}">
                <a16:creationId xmlns:a16="http://schemas.microsoft.com/office/drawing/2014/main" id="{F4114207-43CF-6F40-950B-23892E027972}"/>
              </a:ext>
            </a:extLst>
          </p:cNvPr>
          <p:cNvPicPr>
            <a:picLocks noChangeAspect="1"/>
          </p:cNvPicPr>
          <p:nvPr/>
        </p:nvPicPr>
        <p:blipFill>
          <a:blip r:embed="rId2"/>
          <a:stretch>
            <a:fillRect/>
          </a:stretch>
        </p:blipFill>
        <p:spPr>
          <a:xfrm>
            <a:off x="3777201" y="1417045"/>
            <a:ext cx="4747260" cy="2613878"/>
          </a:xfrm>
          <a:prstGeom prst="rect">
            <a:avLst/>
          </a:prstGeom>
        </p:spPr>
      </p:pic>
    </p:spTree>
    <p:extLst>
      <p:ext uri="{BB962C8B-B14F-4D97-AF65-F5344CB8AC3E}">
        <p14:creationId xmlns:p14="http://schemas.microsoft.com/office/powerpoint/2010/main" val="23761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body" idx="1"/>
          </p:nvPr>
        </p:nvSpPr>
        <p:spPr>
          <a:xfrm>
            <a:off x="618825" y="1526700"/>
            <a:ext cx="3534300" cy="2090100"/>
          </a:xfrm>
          <a:prstGeom prst="rect">
            <a:avLst/>
          </a:prstGeom>
        </p:spPr>
        <p:txBody>
          <a:bodyPr spcFirstLastPara="1" wrap="square" lIns="91425" tIns="91425" rIns="91425" bIns="91425" anchor="t" anchorCtr="0">
            <a:noAutofit/>
          </a:bodyPr>
          <a:lstStyle/>
          <a:p>
            <a:r>
              <a:rPr lang="en-GB"/>
              <a:t>Low accuracy and High RMSE</a:t>
            </a:r>
          </a:p>
          <a:p>
            <a:r>
              <a:rPr lang="en-GB"/>
              <a:t>Does not suit linear relationship</a:t>
            </a:r>
          </a:p>
        </p:txBody>
      </p:sp>
      <p:sp>
        <p:nvSpPr>
          <p:cNvPr id="766" name="Google Shape;766;p57"/>
          <p:cNvSpPr txBox="1">
            <a:spLocks noGrp="1"/>
          </p:cNvSpPr>
          <p:nvPr>
            <p:ph type="ctrTitle"/>
          </p:nvPr>
        </p:nvSpPr>
        <p:spPr>
          <a:xfrm>
            <a:off x="618825" y="411675"/>
            <a:ext cx="3953100" cy="577800"/>
          </a:xfrm>
          <a:prstGeom prst="rect">
            <a:avLst/>
          </a:prstGeom>
        </p:spPr>
        <p:txBody>
          <a:bodyPr spcFirstLastPara="1" wrap="square" lIns="91425" tIns="91425" rIns="91425" bIns="91425" anchor="b" anchorCtr="0">
            <a:noAutofit/>
          </a:bodyPr>
          <a:lstStyle/>
          <a:p>
            <a:r>
              <a:rPr lang="en-GB"/>
              <a:t>Linear Regression</a:t>
            </a:r>
          </a:p>
        </p:txBody>
      </p:sp>
      <p:pic>
        <p:nvPicPr>
          <p:cNvPr id="2" name="Picture 2" descr="Text&#10;&#10;Description automatically generated">
            <a:extLst>
              <a:ext uri="{FF2B5EF4-FFF2-40B4-BE49-F238E27FC236}">
                <a16:creationId xmlns:a16="http://schemas.microsoft.com/office/drawing/2014/main" id="{3B498EC0-E3C2-0C91-47F9-6E87E100CAF1}"/>
              </a:ext>
            </a:extLst>
          </p:cNvPr>
          <p:cNvPicPr>
            <a:picLocks noChangeAspect="1"/>
          </p:cNvPicPr>
          <p:nvPr/>
        </p:nvPicPr>
        <p:blipFill>
          <a:blip r:embed="rId3"/>
          <a:stretch>
            <a:fillRect/>
          </a:stretch>
        </p:blipFill>
        <p:spPr>
          <a:xfrm>
            <a:off x="4312920" y="992874"/>
            <a:ext cx="4594860" cy="917473"/>
          </a:xfrm>
          <a:prstGeom prst="rect">
            <a:avLst/>
          </a:prstGeom>
        </p:spPr>
      </p:pic>
      <p:pic>
        <p:nvPicPr>
          <p:cNvPr id="3" name="Picture 3" descr="Chart, scatter chart&#10;&#10;Description automatically generated">
            <a:extLst>
              <a:ext uri="{FF2B5EF4-FFF2-40B4-BE49-F238E27FC236}">
                <a16:creationId xmlns:a16="http://schemas.microsoft.com/office/drawing/2014/main" id="{A3261575-A1D4-987F-F23F-FCBAD584147F}"/>
              </a:ext>
            </a:extLst>
          </p:cNvPr>
          <p:cNvPicPr>
            <a:picLocks noChangeAspect="1"/>
          </p:cNvPicPr>
          <p:nvPr/>
        </p:nvPicPr>
        <p:blipFill>
          <a:blip r:embed="rId4"/>
          <a:stretch>
            <a:fillRect/>
          </a:stretch>
        </p:blipFill>
        <p:spPr>
          <a:xfrm>
            <a:off x="4823460" y="2162615"/>
            <a:ext cx="3573780" cy="2540391"/>
          </a:xfrm>
          <a:prstGeom prst="rect">
            <a:avLst/>
          </a:prstGeom>
        </p:spPr>
      </p:pic>
    </p:spTree>
    <p:extLst>
      <p:ext uri="{BB962C8B-B14F-4D97-AF65-F5344CB8AC3E}">
        <p14:creationId xmlns:p14="http://schemas.microsoft.com/office/powerpoint/2010/main" val="794617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68D21B-4C9C-AD4D-5381-97929586D059}"/>
              </a:ext>
            </a:extLst>
          </p:cNvPr>
          <p:cNvSpPr>
            <a:spLocks noGrp="1"/>
          </p:cNvSpPr>
          <p:nvPr>
            <p:ph type="body" idx="1"/>
          </p:nvPr>
        </p:nvSpPr>
        <p:spPr>
          <a:xfrm>
            <a:off x="196412" y="1708164"/>
            <a:ext cx="3534300" cy="2090100"/>
          </a:xfrm>
        </p:spPr>
        <p:txBody>
          <a:bodyPr/>
          <a:lstStyle/>
          <a:p>
            <a:r>
              <a:rPr lang="en-US"/>
              <a:t>Similar to a Decision Tree</a:t>
            </a:r>
          </a:p>
          <a:p>
            <a:r>
              <a:rPr lang="en-US"/>
              <a:t>Used to predict numerical values</a:t>
            </a:r>
          </a:p>
          <a:p>
            <a:endParaRPr lang="en-US"/>
          </a:p>
        </p:txBody>
      </p:sp>
      <p:sp>
        <p:nvSpPr>
          <p:cNvPr id="3" name="Title 2">
            <a:extLst>
              <a:ext uri="{FF2B5EF4-FFF2-40B4-BE49-F238E27FC236}">
                <a16:creationId xmlns:a16="http://schemas.microsoft.com/office/drawing/2014/main" id="{FB68F0DA-BFF4-13E9-85B4-4F237201323E}"/>
              </a:ext>
            </a:extLst>
          </p:cNvPr>
          <p:cNvSpPr>
            <a:spLocks noGrp="1"/>
          </p:cNvSpPr>
          <p:nvPr>
            <p:ph type="ctrTitle"/>
          </p:nvPr>
        </p:nvSpPr>
        <p:spPr/>
        <p:txBody>
          <a:bodyPr/>
          <a:lstStyle/>
          <a:p>
            <a:r>
              <a:rPr lang="en-US"/>
              <a:t>Regression Tree</a:t>
            </a:r>
          </a:p>
        </p:txBody>
      </p:sp>
      <p:pic>
        <p:nvPicPr>
          <p:cNvPr id="4" name="Picture 4" descr="Diagram&#10;&#10;Description automatically generated">
            <a:extLst>
              <a:ext uri="{FF2B5EF4-FFF2-40B4-BE49-F238E27FC236}">
                <a16:creationId xmlns:a16="http://schemas.microsoft.com/office/drawing/2014/main" id="{E35748E2-A00F-DC84-5558-87AF3F400508}"/>
              </a:ext>
            </a:extLst>
          </p:cNvPr>
          <p:cNvPicPr>
            <a:picLocks noChangeAspect="1"/>
          </p:cNvPicPr>
          <p:nvPr/>
        </p:nvPicPr>
        <p:blipFill>
          <a:blip r:embed="rId2"/>
          <a:stretch>
            <a:fillRect/>
          </a:stretch>
        </p:blipFill>
        <p:spPr>
          <a:xfrm>
            <a:off x="3731346" y="1402709"/>
            <a:ext cx="5018417" cy="2653756"/>
          </a:xfrm>
          <a:prstGeom prst="rect">
            <a:avLst/>
          </a:prstGeom>
        </p:spPr>
      </p:pic>
    </p:spTree>
    <p:extLst>
      <p:ext uri="{BB962C8B-B14F-4D97-AF65-F5344CB8AC3E}">
        <p14:creationId xmlns:p14="http://schemas.microsoft.com/office/powerpoint/2010/main" val="4209377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EB7469-9A81-E39F-B98A-3CD06F562464}"/>
              </a:ext>
            </a:extLst>
          </p:cNvPr>
          <p:cNvSpPr>
            <a:spLocks noGrp="1"/>
          </p:cNvSpPr>
          <p:nvPr>
            <p:ph type="body" idx="1"/>
          </p:nvPr>
        </p:nvSpPr>
        <p:spPr/>
        <p:txBody>
          <a:bodyPr/>
          <a:lstStyle/>
          <a:p>
            <a:r>
              <a:rPr lang="en-US"/>
              <a:t>High accuracy and low RMSE.</a:t>
            </a:r>
          </a:p>
          <a:p>
            <a:r>
              <a:rPr lang="en-US"/>
              <a:t>Suicide count is &amp; population seem to be key variables to suicide rate.</a:t>
            </a:r>
          </a:p>
        </p:txBody>
      </p:sp>
      <p:sp>
        <p:nvSpPr>
          <p:cNvPr id="3" name="Title 2">
            <a:extLst>
              <a:ext uri="{FF2B5EF4-FFF2-40B4-BE49-F238E27FC236}">
                <a16:creationId xmlns:a16="http://schemas.microsoft.com/office/drawing/2014/main" id="{03E57672-15AA-595D-1299-90A96E0286F2}"/>
              </a:ext>
            </a:extLst>
          </p:cNvPr>
          <p:cNvSpPr>
            <a:spLocks noGrp="1"/>
          </p:cNvSpPr>
          <p:nvPr>
            <p:ph type="ctrTitle"/>
          </p:nvPr>
        </p:nvSpPr>
        <p:spPr/>
        <p:txBody>
          <a:bodyPr/>
          <a:lstStyle/>
          <a:p>
            <a:r>
              <a:rPr lang="en-US"/>
              <a:t>Regression Tree</a:t>
            </a:r>
          </a:p>
        </p:txBody>
      </p:sp>
      <p:pic>
        <p:nvPicPr>
          <p:cNvPr id="4" name="Picture 4" descr="Text&#10;&#10;Description automatically generated">
            <a:extLst>
              <a:ext uri="{FF2B5EF4-FFF2-40B4-BE49-F238E27FC236}">
                <a16:creationId xmlns:a16="http://schemas.microsoft.com/office/drawing/2014/main" id="{A7671159-136F-03F0-BAB7-3606AD945E8C}"/>
              </a:ext>
            </a:extLst>
          </p:cNvPr>
          <p:cNvPicPr>
            <a:picLocks noChangeAspect="1"/>
          </p:cNvPicPr>
          <p:nvPr/>
        </p:nvPicPr>
        <p:blipFill>
          <a:blip r:embed="rId2"/>
          <a:stretch>
            <a:fillRect/>
          </a:stretch>
        </p:blipFill>
        <p:spPr>
          <a:xfrm>
            <a:off x="4518660" y="992860"/>
            <a:ext cx="4351020" cy="833681"/>
          </a:xfrm>
          <a:prstGeom prst="rect">
            <a:avLst/>
          </a:prstGeom>
        </p:spPr>
      </p:pic>
      <p:pic>
        <p:nvPicPr>
          <p:cNvPr id="5" name="Picture 5" descr="Chart, bar chart&#10;&#10;Description automatically generated">
            <a:extLst>
              <a:ext uri="{FF2B5EF4-FFF2-40B4-BE49-F238E27FC236}">
                <a16:creationId xmlns:a16="http://schemas.microsoft.com/office/drawing/2014/main" id="{FDE88C62-65A7-9DD3-2B97-B6611596B8DE}"/>
              </a:ext>
            </a:extLst>
          </p:cNvPr>
          <p:cNvPicPr>
            <a:picLocks noChangeAspect="1"/>
          </p:cNvPicPr>
          <p:nvPr/>
        </p:nvPicPr>
        <p:blipFill>
          <a:blip r:embed="rId3"/>
          <a:stretch>
            <a:fillRect/>
          </a:stretch>
        </p:blipFill>
        <p:spPr>
          <a:xfrm>
            <a:off x="5013960" y="1965686"/>
            <a:ext cx="3459480" cy="2309409"/>
          </a:xfrm>
          <a:prstGeom prst="rect">
            <a:avLst/>
          </a:prstGeom>
        </p:spPr>
      </p:pic>
    </p:spTree>
    <p:extLst>
      <p:ext uri="{BB962C8B-B14F-4D97-AF65-F5344CB8AC3E}">
        <p14:creationId xmlns:p14="http://schemas.microsoft.com/office/powerpoint/2010/main" val="3958173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2D4EC4-81CF-FA81-6620-A72C88B784C1}"/>
              </a:ext>
            </a:extLst>
          </p:cNvPr>
          <p:cNvSpPr>
            <a:spLocks noGrp="1"/>
          </p:cNvSpPr>
          <p:nvPr>
            <p:ph type="body" idx="1"/>
          </p:nvPr>
        </p:nvSpPr>
        <p:spPr>
          <a:xfrm>
            <a:off x="618825" y="1679175"/>
            <a:ext cx="3741365" cy="2032122"/>
          </a:xfrm>
        </p:spPr>
        <p:txBody>
          <a:bodyPr/>
          <a:lstStyle/>
          <a:p>
            <a:r>
              <a:rPr lang="en-GB"/>
              <a:t>Increase in accuracy is insignificant after depth of 10.</a:t>
            </a:r>
            <a:endParaRPr lang="en-US"/>
          </a:p>
        </p:txBody>
      </p:sp>
      <p:sp>
        <p:nvSpPr>
          <p:cNvPr id="3" name="Title 2">
            <a:extLst>
              <a:ext uri="{FF2B5EF4-FFF2-40B4-BE49-F238E27FC236}">
                <a16:creationId xmlns:a16="http://schemas.microsoft.com/office/drawing/2014/main" id="{406C9BE3-6936-BEF6-5689-3F61F0DDA4B4}"/>
              </a:ext>
            </a:extLst>
          </p:cNvPr>
          <p:cNvSpPr>
            <a:spLocks noGrp="1"/>
          </p:cNvSpPr>
          <p:nvPr>
            <p:ph type="ctrTitle"/>
          </p:nvPr>
        </p:nvSpPr>
        <p:spPr/>
        <p:txBody>
          <a:bodyPr/>
          <a:lstStyle/>
          <a:p>
            <a:r>
              <a:rPr lang="en-US"/>
              <a:t>Regression Tree</a:t>
            </a:r>
          </a:p>
        </p:txBody>
      </p:sp>
      <p:pic>
        <p:nvPicPr>
          <p:cNvPr id="5" name="Picture 5" descr="Chart, line chart&#10;&#10;Description automatically generated">
            <a:extLst>
              <a:ext uri="{FF2B5EF4-FFF2-40B4-BE49-F238E27FC236}">
                <a16:creationId xmlns:a16="http://schemas.microsoft.com/office/drawing/2014/main" id="{5D7DA1FC-1F38-D017-0D00-F1F753C0B3C8}"/>
              </a:ext>
            </a:extLst>
          </p:cNvPr>
          <p:cNvPicPr>
            <a:picLocks noChangeAspect="1"/>
          </p:cNvPicPr>
          <p:nvPr/>
        </p:nvPicPr>
        <p:blipFill>
          <a:blip r:embed="rId2"/>
          <a:stretch>
            <a:fillRect/>
          </a:stretch>
        </p:blipFill>
        <p:spPr>
          <a:xfrm>
            <a:off x="4678680" y="992860"/>
            <a:ext cx="3947160" cy="2654860"/>
          </a:xfrm>
          <a:prstGeom prst="rect">
            <a:avLst/>
          </a:prstGeom>
        </p:spPr>
      </p:pic>
      <p:sp>
        <p:nvSpPr>
          <p:cNvPr id="7" name="Text Placeholder 1">
            <a:extLst>
              <a:ext uri="{FF2B5EF4-FFF2-40B4-BE49-F238E27FC236}">
                <a16:creationId xmlns:a16="http://schemas.microsoft.com/office/drawing/2014/main" id="{78F60A8B-DF7E-B103-22F8-92CB9E05281F}"/>
              </a:ext>
            </a:extLst>
          </p:cNvPr>
          <p:cNvSpPr txBox="1">
            <a:spLocks/>
          </p:cNvSpPr>
          <p:nvPr/>
        </p:nvSpPr>
        <p:spPr>
          <a:xfrm>
            <a:off x="617997" y="2572869"/>
            <a:ext cx="3741365" cy="2032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r>
              <a:rPr lang="en-GB"/>
              <a:t>Accuracy can be improved</a:t>
            </a:r>
            <a:endParaRPr lang="en-US"/>
          </a:p>
          <a:p>
            <a:pPr lvl="1">
              <a:lnSpc>
                <a:spcPct val="114999"/>
              </a:lnSpc>
              <a:buSzPts val="1800"/>
            </a:pPr>
            <a:r>
              <a:rPr lang="en-GB"/>
              <a:t>Bagging</a:t>
            </a:r>
          </a:p>
          <a:p>
            <a:pPr lvl="1">
              <a:lnSpc>
                <a:spcPct val="114999"/>
              </a:lnSpc>
              <a:buSzPts val="1800"/>
            </a:pPr>
            <a:r>
              <a:rPr lang="en-GB"/>
              <a:t>Boosting</a:t>
            </a:r>
          </a:p>
        </p:txBody>
      </p:sp>
    </p:spTree>
    <p:extLst>
      <p:ext uri="{BB962C8B-B14F-4D97-AF65-F5344CB8AC3E}">
        <p14:creationId xmlns:p14="http://schemas.microsoft.com/office/powerpoint/2010/main" val="226574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body" idx="1"/>
          </p:nvPr>
        </p:nvSpPr>
        <p:spPr>
          <a:xfrm>
            <a:off x="519434" y="1526700"/>
            <a:ext cx="3534300" cy="2090100"/>
          </a:xfrm>
          <a:prstGeom prst="rect">
            <a:avLst/>
          </a:prstGeom>
        </p:spPr>
        <p:txBody>
          <a:bodyPr spcFirstLastPara="1" wrap="square" lIns="91425" tIns="91425" rIns="91425" bIns="91425" anchor="t" anchorCtr="0">
            <a:noAutofit/>
          </a:bodyPr>
          <a:lstStyle/>
          <a:p>
            <a:r>
              <a:rPr lang="en-GB"/>
              <a:t>Classification algorithm</a:t>
            </a:r>
          </a:p>
          <a:p>
            <a:r>
              <a:rPr lang="en-GB"/>
              <a:t>Collection of decision trees </a:t>
            </a:r>
          </a:p>
          <a:p>
            <a:pPr lvl="1">
              <a:lnSpc>
                <a:spcPct val="114999"/>
              </a:lnSpc>
            </a:pPr>
            <a:r>
              <a:rPr lang="en-GB"/>
              <a:t>Bagging </a:t>
            </a:r>
          </a:p>
          <a:p>
            <a:pPr lvl="1">
              <a:lnSpc>
                <a:spcPct val="114999"/>
              </a:lnSpc>
            </a:pPr>
            <a:r>
              <a:rPr lang="en-GB"/>
              <a:t>Feature Randomness</a:t>
            </a:r>
          </a:p>
          <a:p>
            <a:pPr>
              <a:lnSpc>
                <a:spcPct val="114999"/>
              </a:lnSpc>
            </a:pPr>
            <a:r>
              <a:rPr lang="en-GB"/>
              <a:t>Improved accuracy compared to a single DT</a:t>
            </a:r>
          </a:p>
        </p:txBody>
      </p:sp>
      <p:sp>
        <p:nvSpPr>
          <p:cNvPr id="766" name="Google Shape;766;p57"/>
          <p:cNvSpPr txBox="1">
            <a:spLocks noGrp="1"/>
          </p:cNvSpPr>
          <p:nvPr>
            <p:ph type="ctrTitle"/>
          </p:nvPr>
        </p:nvSpPr>
        <p:spPr>
          <a:xfrm>
            <a:off x="618825" y="411675"/>
            <a:ext cx="3953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Random Forest </a:t>
            </a:r>
            <a:endParaRPr/>
          </a:p>
        </p:txBody>
      </p:sp>
      <p:pic>
        <p:nvPicPr>
          <p:cNvPr id="767" name="Google Shape;767;p57"/>
          <p:cNvPicPr preferRelativeResize="0"/>
          <p:nvPr/>
        </p:nvPicPr>
        <p:blipFill>
          <a:blip r:embed="rId3">
            <a:alphaModFix/>
          </a:blip>
          <a:stretch>
            <a:fillRect/>
          </a:stretch>
        </p:blipFill>
        <p:spPr>
          <a:xfrm>
            <a:off x="4022899" y="814475"/>
            <a:ext cx="4686075" cy="351455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body" idx="1"/>
          </p:nvPr>
        </p:nvSpPr>
        <p:spPr>
          <a:xfrm>
            <a:off x="618825" y="1526700"/>
            <a:ext cx="3534300" cy="2090100"/>
          </a:xfrm>
          <a:prstGeom prst="rect">
            <a:avLst/>
          </a:prstGeom>
        </p:spPr>
        <p:txBody>
          <a:bodyPr spcFirstLastPara="1" wrap="square" lIns="91425" tIns="91425" rIns="91425" bIns="91425" anchor="t" anchorCtr="0">
            <a:noAutofit/>
          </a:bodyPr>
          <a:lstStyle/>
          <a:p>
            <a:r>
              <a:rPr lang="en-GB"/>
              <a:t>Higher accuracy and lower RMSE than Regression tree.</a:t>
            </a:r>
          </a:p>
          <a:p>
            <a:r>
              <a:rPr lang="en-GB"/>
              <a:t>Surprisingly, the RMSE of the testing set is better than the training set.</a:t>
            </a:r>
          </a:p>
          <a:p>
            <a:r>
              <a:rPr lang="en-GB"/>
              <a:t>Increase in accuracy is insignificant after ~9.5.</a:t>
            </a:r>
          </a:p>
        </p:txBody>
      </p:sp>
      <p:sp>
        <p:nvSpPr>
          <p:cNvPr id="766" name="Google Shape;766;p57"/>
          <p:cNvSpPr txBox="1">
            <a:spLocks noGrp="1"/>
          </p:cNvSpPr>
          <p:nvPr>
            <p:ph type="ctrTitle"/>
          </p:nvPr>
        </p:nvSpPr>
        <p:spPr>
          <a:xfrm>
            <a:off x="618825" y="411675"/>
            <a:ext cx="3953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Random Forest </a:t>
            </a:r>
            <a:endParaRPr/>
          </a:p>
        </p:txBody>
      </p:sp>
      <p:pic>
        <p:nvPicPr>
          <p:cNvPr id="2" name="Picture 2" descr="Text&#10;&#10;Description automatically generated">
            <a:extLst>
              <a:ext uri="{FF2B5EF4-FFF2-40B4-BE49-F238E27FC236}">
                <a16:creationId xmlns:a16="http://schemas.microsoft.com/office/drawing/2014/main" id="{986D0FE6-1F60-F488-A7BE-C2A1BB1B8429}"/>
              </a:ext>
            </a:extLst>
          </p:cNvPr>
          <p:cNvPicPr>
            <a:picLocks noChangeAspect="1"/>
          </p:cNvPicPr>
          <p:nvPr/>
        </p:nvPicPr>
        <p:blipFill>
          <a:blip r:embed="rId3"/>
          <a:stretch>
            <a:fillRect/>
          </a:stretch>
        </p:blipFill>
        <p:spPr>
          <a:xfrm>
            <a:off x="4572000" y="993982"/>
            <a:ext cx="4274820" cy="839056"/>
          </a:xfrm>
          <a:prstGeom prst="rect">
            <a:avLst/>
          </a:prstGeom>
        </p:spPr>
      </p:pic>
      <p:pic>
        <p:nvPicPr>
          <p:cNvPr id="3" name="Picture 3" descr="Chart, line chart&#10;&#10;Description automatically generated">
            <a:extLst>
              <a:ext uri="{FF2B5EF4-FFF2-40B4-BE49-F238E27FC236}">
                <a16:creationId xmlns:a16="http://schemas.microsoft.com/office/drawing/2014/main" id="{33BEE4FE-7237-1F62-CAAD-76466577D1A6}"/>
              </a:ext>
            </a:extLst>
          </p:cNvPr>
          <p:cNvPicPr>
            <a:picLocks noChangeAspect="1"/>
          </p:cNvPicPr>
          <p:nvPr/>
        </p:nvPicPr>
        <p:blipFill>
          <a:blip r:embed="rId4"/>
          <a:stretch>
            <a:fillRect/>
          </a:stretch>
        </p:blipFill>
        <p:spPr>
          <a:xfrm>
            <a:off x="5082540" y="2507524"/>
            <a:ext cx="3253740" cy="2231571"/>
          </a:xfrm>
          <a:prstGeom prst="rect">
            <a:avLst/>
          </a:prstGeom>
        </p:spPr>
      </p:pic>
    </p:spTree>
    <p:extLst>
      <p:ext uri="{BB962C8B-B14F-4D97-AF65-F5344CB8AC3E}">
        <p14:creationId xmlns:p14="http://schemas.microsoft.com/office/powerpoint/2010/main" val="3687706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0"/>
          <p:cNvSpPr txBox="1">
            <a:spLocks noGrp="1"/>
          </p:cNvSpPr>
          <p:nvPr>
            <p:ph type="ctrTitle"/>
          </p:nvPr>
        </p:nvSpPr>
        <p:spPr>
          <a:xfrm>
            <a:off x="2044700" y="1612225"/>
            <a:ext cx="3632100" cy="15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Problem Statement</a:t>
            </a:r>
            <a:endParaRPr/>
          </a:p>
        </p:txBody>
      </p:sp>
      <p:sp>
        <p:nvSpPr>
          <p:cNvPr id="565" name="Google Shape;565;p40"/>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rPr>
              <a:t>01</a:t>
            </a:r>
            <a:endParaRPr>
              <a:solidFill>
                <a:schemeClr val="dk2"/>
              </a:solidFill>
            </a:endParaRPr>
          </a:p>
        </p:txBody>
      </p:sp>
      <p:sp>
        <p:nvSpPr>
          <p:cNvPr id="567" name="Google Shape;567;p40"/>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 name="Google Shape;569;p40"/>
          <p:cNvCxnSpPr>
            <a:stCxn id="565"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body" idx="1"/>
          </p:nvPr>
        </p:nvSpPr>
        <p:spPr>
          <a:xfrm>
            <a:off x="618825" y="1526700"/>
            <a:ext cx="3120170" cy="2090100"/>
          </a:xfrm>
          <a:prstGeom prst="rect">
            <a:avLst/>
          </a:prstGeom>
        </p:spPr>
        <p:txBody>
          <a:bodyPr spcFirstLastPara="1" wrap="square" lIns="91425" tIns="91425" rIns="91425" bIns="91425" anchor="t" anchorCtr="0">
            <a:noAutofit/>
          </a:bodyPr>
          <a:lstStyle/>
          <a:p>
            <a:r>
              <a:rPr lang="en-GB"/>
              <a:t>Decision/ regression tree that is constantly improved</a:t>
            </a:r>
          </a:p>
          <a:p>
            <a:r>
              <a:rPr lang="en-GB"/>
              <a:t>Based on the previous tree's errors</a:t>
            </a:r>
          </a:p>
        </p:txBody>
      </p:sp>
      <p:sp>
        <p:nvSpPr>
          <p:cNvPr id="766" name="Google Shape;766;p57"/>
          <p:cNvSpPr txBox="1">
            <a:spLocks noGrp="1"/>
          </p:cNvSpPr>
          <p:nvPr>
            <p:ph type="ctrTitle"/>
          </p:nvPr>
        </p:nvSpPr>
        <p:spPr>
          <a:xfrm>
            <a:off x="618825" y="411675"/>
            <a:ext cx="7783806" cy="577800"/>
          </a:xfrm>
          <a:prstGeom prst="rect">
            <a:avLst/>
          </a:prstGeom>
        </p:spPr>
        <p:txBody>
          <a:bodyPr spcFirstLastPara="1" wrap="square" lIns="91425" tIns="91425" rIns="91425" bIns="91425" anchor="b" anchorCtr="0">
            <a:noAutofit/>
          </a:bodyPr>
          <a:lstStyle/>
          <a:p>
            <a:r>
              <a:rPr lang="en-GB"/>
              <a:t>Gradient Boosting </a:t>
            </a:r>
            <a:endParaRPr lang="en-US"/>
          </a:p>
        </p:txBody>
      </p:sp>
      <p:pic>
        <p:nvPicPr>
          <p:cNvPr id="2" name="Picture 2" descr="Diagram, shape&#10;&#10;Description automatically generated">
            <a:extLst>
              <a:ext uri="{FF2B5EF4-FFF2-40B4-BE49-F238E27FC236}">
                <a16:creationId xmlns:a16="http://schemas.microsoft.com/office/drawing/2014/main" id="{4F4BA8E2-485F-9AF3-354B-2AEF96E641E5}"/>
              </a:ext>
            </a:extLst>
          </p:cNvPr>
          <p:cNvPicPr>
            <a:picLocks noChangeAspect="1"/>
          </p:cNvPicPr>
          <p:nvPr/>
        </p:nvPicPr>
        <p:blipFill>
          <a:blip r:embed="rId3"/>
          <a:stretch>
            <a:fillRect/>
          </a:stretch>
        </p:blipFill>
        <p:spPr>
          <a:xfrm>
            <a:off x="3742911" y="1180709"/>
            <a:ext cx="5033341" cy="2782082"/>
          </a:xfrm>
          <a:prstGeom prst="rect">
            <a:avLst/>
          </a:prstGeom>
        </p:spPr>
      </p:pic>
    </p:spTree>
    <p:extLst>
      <p:ext uri="{BB962C8B-B14F-4D97-AF65-F5344CB8AC3E}">
        <p14:creationId xmlns:p14="http://schemas.microsoft.com/office/powerpoint/2010/main" val="438663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body" idx="1"/>
          </p:nvPr>
        </p:nvSpPr>
        <p:spPr>
          <a:xfrm>
            <a:off x="618825" y="1526700"/>
            <a:ext cx="3120170" cy="2090100"/>
          </a:xfrm>
          <a:prstGeom prst="rect">
            <a:avLst/>
          </a:prstGeom>
        </p:spPr>
        <p:txBody>
          <a:bodyPr spcFirstLastPara="1" wrap="square" lIns="91425" tIns="91425" rIns="91425" bIns="91425" anchor="t" anchorCtr="0">
            <a:noAutofit/>
          </a:bodyPr>
          <a:lstStyle/>
          <a:p>
            <a:r>
              <a:rPr lang="en-GB"/>
              <a:t>Higher accuracy and lower RSME than Regression Tree</a:t>
            </a:r>
            <a:endParaRPr lang="en-US"/>
          </a:p>
          <a:p>
            <a:r>
              <a:rPr lang="en-GB"/>
              <a:t>Better performance on the training set</a:t>
            </a:r>
          </a:p>
          <a:p>
            <a:pPr marL="114300" indent="0">
              <a:buNone/>
            </a:pPr>
            <a:endParaRPr lang="en-GB"/>
          </a:p>
        </p:txBody>
      </p:sp>
      <p:sp>
        <p:nvSpPr>
          <p:cNvPr id="766" name="Google Shape;766;p57"/>
          <p:cNvSpPr txBox="1">
            <a:spLocks noGrp="1"/>
          </p:cNvSpPr>
          <p:nvPr>
            <p:ph type="ctrTitle"/>
          </p:nvPr>
        </p:nvSpPr>
        <p:spPr>
          <a:xfrm>
            <a:off x="618825" y="411675"/>
            <a:ext cx="7783806" cy="577800"/>
          </a:xfrm>
          <a:prstGeom prst="rect">
            <a:avLst/>
          </a:prstGeom>
        </p:spPr>
        <p:txBody>
          <a:bodyPr spcFirstLastPara="1" wrap="square" lIns="91425" tIns="91425" rIns="91425" bIns="91425" anchor="b" anchorCtr="0">
            <a:noAutofit/>
          </a:bodyPr>
          <a:lstStyle/>
          <a:p>
            <a:r>
              <a:rPr lang="en-GB"/>
              <a:t>Gradient Boosting </a:t>
            </a:r>
            <a:endParaRPr lang="en-US"/>
          </a:p>
        </p:txBody>
      </p:sp>
      <p:pic>
        <p:nvPicPr>
          <p:cNvPr id="5" name="Picture 5" descr="Text&#10;&#10;Description automatically generated">
            <a:extLst>
              <a:ext uri="{FF2B5EF4-FFF2-40B4-BE49-F238E27FC236}">
                <a16:creationId xmlns:a16="http://schemas.microsoft.com/office/drawing/2014/main" id="{0F6B8CF9-3F06-A127-C44A-4BB0F3A4623C}"/>
              </a:ext>
            </a:extLst>
          </p:cNvPr>
          <p:cNvPicPr>
            <a:picLocks noChangeAspect="1"/>
          </p:cNvPicPr>
          <p:nvPr/>
        </p:nvPicPr>
        <p:blipFill>
          <a:blip r:embed="rId3"/>
          <a:stretch>
            <a:fillRect/>
          </a:stretch>
        </p:blipFill>
        <p:spPr>
          <a:xfrm>
            <a:off x="3742910" y="1163867"/>
            <a:ext cx="5095462" cy="695419"/>
          </a:xfrm>
          <a:prstGeom prst="rect">
            <a:avLst/>
          </a:prstGeom>
        </p:spPr>
      </p:pic>
      <p:pic>
        <p:nvPicPr>
          <p:cNvPr id="6" name="Picture 6" descr="Chart, line chart&#10;&#10;Description automatically generated">
            <a:extLst>
              <a:ext uri="{FF2B5EF4-FFF2-40B4-BE49-F238E27FC236}">
                <a16:creationId xmlns:a16="http://schemas.microsoft.com/office/drawing/2014/main" id="{6A8FE455-3A2B-FB9B-BA8D-9315EF68F23D}"/>
              </a:ext>
            </a:extLst>
          </p:cNvPr>
          <p:cNvPicPr>
            <a:picLocks noChangeAspect="1"/>
          </p:cNvPicPr>
          <p:nvPr/>
        </p:nvPicPr>
        <p:blipFill>
          <a:blip r:embed="rId4"/>
          <a:stretch>
            <a:fillRect/>
          </a:stretch>
        </p:blipFill>
        <p:spPr>
          <a:xfrm>
            <a:off x="3742911" y="1983322"/>
            <a:ext cx="4159526" cy="2738126"/>
          </a:xfrm>
          <a:prstGeom prst="rect">
            <a:avLst/>
          </a:prstGeom>
        </p:spPr>
      </p:pic>
    </p:spTree>
    <p:extLst>
      <p:ext uri="{BB962C8B-B14F-4D97-AF65-F5344CB8AC3E}">
        <p14:creationId xmlns:p14="http://schemas.microsoft.com/office/powerpoint/2010/main" val="1391101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59"/>
          <p:cNvSpPr txBox="1">
            <a:spLocks noGrp="1"/>
          </p:cNvSpPr>
          <p:nvPr>
            <p:ph type="ctrTitle"/>
          </p:nvPr>
        </p:nvSpPr>
        <p:spPr>
          <a:xfrm>
            <a:off x="1369667" y="1612225"/>
            <a:ext cx="4659143" cy="1597800"/>
          </a:xfrm>
          <a:prstGeom prst="rect">
            <a:avLst/>
          </a:prstGeom>
        </p:spPr>
        <p:txBody>
          <a:bodyPr spcFirstLastPara="1" wrap="square" lIns="91425" tIns="91425" rIns="91425" bIns="91425" anchor="b" anchorCtr="0">
            <a:noAutofit/>
          </a:bodyPr>
          <a:lstStyle/>
          <a:p>
            <a:r>
              <a:rPr lang="en-GB"/>
              <a:t>Conclusion/ Learning Points</a:t>
            </a:r>
            <a:endParaRPr/>
          </a:p>
        </p:txBody>
      </p:sp>
      <p:sp>
        <p:nvSpPr>
          <p:cNvPr id="780" name="Google Shape;780;p59"/>
          <p:cNvSpPr/>
          <p:nvPr/>
        </p:nvSpPr>
        <p:spPr>
          <a:xfrm>
            <a:off x="5782875" y="1868575"/>
            <a:ext cx="1085100" cy="108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9"/>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rPr>
              <a:t>04</a:t>
            </a:r>
            <a:endParaRPr>
              <a:solidFill>
                <a:schemeClr val="dk2"/>
              </a:solidFill>
            </a:endParaRPr>
          </a:p>
        </p:txBody>
      </p:sp>
      <p:sp>
        <p:nvSpPr>
          <p:cNvPr id="782" name="Google Shape;782;p5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4" name="Google Shape;784;p59"/>
          <p:cNvCxnSpPr>
            <a:stCxn id="780" idx="2"/>
          </p:cNvCxnSpPr>
          <p:nvPr/>
        </p:nvCxnSpPr>
        <p:spPr>
          <a:xfrm>
            <a:off x="6325425" y="2953675"/>
            <a:ext cx="0" cy="9780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body" idx="1"/>
          </p:nvPr>
        </p:nvSpPr>
        <p:spPr>
          <a:xfrm>
            <a:off x="876836" y="2237209"/>
            <a:ext cx="7390327" cy="2002281"/>
          </a:xfrm>
          <a:prstGeom prst="rect">
            <a:avLst/>
          </a:prstGeom>
        </p:spPr>
        <p:txBody>
          <a:bodyPr spcFirstLastPara="1" wrap="square" lIns="91425" tIns="91425" rIns="91425" bIns="91425" anchor="t" anchorCtr="0">
            <a:noAutofit/>
          </a:bodyPr>
          <a:lstStyle/>
          <a:p>
            <a:r>
              <a:rPr lang="en-GB" sz="1500"/>
              <a:t>Random forest is the best model to predict suicide rate since it gives highest accuracy and lowest RMSE.</a:t>
            </a:r>
          </a:p>
          <a:p>
            <a:pPr marL="114300" indent="0">
              <a:buNone/>
            </a:pPr>
            <a:endParaRPr lang="en-GB" sz="1500"/>
          </a:p>
          <a:p>
            <a:r>
              <a:rPr lang="en-GB" sz="1500"/>
              <a:t>The greatest factor that affects suicide rate is gender, since males have higher suicide rate compared to women regardless of the generation or age group.</a:t>
            </a:r>
          </a:p>
          <a:p>
            <a:endParaRPr lang="en-GB" sz="1500"/>
          </a:p>
          <a:p>
            <a:r>
              <a:rPr lang="en-GB" sz="1500"/>
              <a:t>Since GDP per capita has a low correlation with suicide rate, it does not affect a country’s suicide rate to much extent.</a:t>
            </a:r>
          </a:p>
        </p:txBody>
      </p:sp>
      <p:sp>
        <p:nvSpPr>
          <p:cNvPr id="766" name="Google Shape;766;p57"/>
          <p:cNvSpPr txBox="1">
            <a:spLocks noGrp="1"/>
          </p:cNvSpPr>
          <p:nvPr>
            <p:ph type="ctrTitle"/>
          </p:nvPr>
        </p:nvSpPr>
        <p:spPr>
          <a:xfrm>
            <a:off x="618825" y="411675"/>
            <a:ext cx="7783806" cy="577800"/>
          </a:xfrm>
          <a:prstGeom prst="rect">
            <a:avLst/>
          </a:prstGeom>
        </p:spPr>
        <p:txBody>
          <a:bodyPr spcFirstLastPara="1" wrap="square" lIns="91425" tIns="91425" rIns="91425" bIns="91425" anchor="b" anchorCtr="0">
            <a:noAutofit/>
          </a:bodyPr>
          <a:lstStyle/>
          <a:p>
            <a:r>
              <a:rPr lang="en-GB"/>
              <a:t>Conclusion</a:t>
            </a:r>
            <a:endParaRPr lang="en-US"/>
          </a:p>
        </p:txBody>
      </p:sp>
      <p:pic>
        <p:nvPicPr>
          <p:cNvPr id="3" name="Picture 3" descr="Graphical user interface, application&#10;&#10;Description automatically generated">
            <a:extLst>
              <a:ext uri="{FF2B5EF4-FFF2-40B4-BE49-F238E27FC236}">
                <a16:creationId xmlns:a16="http://schemas.microsoft.com/office/drawing/2014/main" id="{F592C639-1A0C-8923-421B-E22498059153}"/>
              </a:ext>
            </a:extLst>
          </p:cNvPr>
          <p:cNvPicPr>
            <a:picLocks noChangeAspect="1"/>
          </p:cNvPicPr>
          <p:nvPr/>
        </p:nvPicPr>
        <p:blipFill>
          <a:blip r:embed="rId3"/>
          <a:stretch>
            <a:fillRect/>
          </a:stretch>
        </p:blipFill>
        <p:spPr>
          <a:xfrm>
            <a:off x="1935043" y="904010"/>
            <a:ext cx="5426437" cy="1279900"/>
          </a:xfrm>
          <a:prstGeom prst="rect">
            <a:avLst/>
          </a:prstGeom>
        </p:spPr>
      </p:pic>
    </p:spTree>
    <p:extLst>
      <p:ext uri="{BB962C8B-B14F-4D97-AF65-F5344CB8AC3E}">
        <p14:creationId xmlns:p14="http://schemas.microsoft.com/office/powerpoint/2010/main" val="3193226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7"/>
          <p:cNvSpPr txBox="1">
            <a:spLocks noGrp="1"/>
          </p:cNvSpPr>
          <p:nvPr>
            <p:ph type="body" idx="1"/>
          </p:nvPr>
        </p:nvSpPr>
        <p:spPr>
          <a:xfrm>
            <a:off x="683485" y="1166863"/>
            <a:ext cx="7943284" cy="3266973"/>
          </a:xfrm>
          <a:prstGeom prst="rect">
            <a:avLst/>
          </a:prstGeom>
        </p:spPr>
        <p:txBody>
          <a:bodyPr spcFirstLastPara="1" wrap="square" lIns="91425" tIns="91425" rIns="91425" bIns="91425" anchor="t" anchorCtr="0">
            <a:noAutofit/>
          </a:bodyPr>
          <a:lstStyle/>
          <a:p>
            <a:r>
              <a:rPr lang="en-GB" sz="1500"/>
              <a:t>Data visualisation techniques to understand and analyse dataset </a:t>
            </a:r>
          </a:p>
          <a:p>
            <a:pPr marL="114300" indent="0">
              <a:buNone/>
            </a:pPr>
            <a:endParaRPr lang="en-GB" sz="1500"/>
          </a:p>
          <a:p>
            <a:r>
              <a:rPr lang="en-GB" sz="1500"/>
              <a:t>Converting categorical variables to numeric variables using Label Encoding</a:t>
            </a:r>
          </a:p>
          <a:p>
            <a:endParaRPr lang="en-GB" sz="1500"/>
          </a:p>
          <a:p>
            <a:r>
              <a:rPr lang="en-GB" sz="1500"/>
              <a:t>Using decision tree to perform regression instead of classification</a:t>
            </a:r>
          </a:p>
          <a:p>
            <a:endParaRPr lang="en-GB" sz="1500"/>
          </a:p>
          <a:p>
            <a:r>
              <a:rPr lang="en-GB" sz="1500"/>
              <a:t>Using new models to perform regression with higher accuracy than Decision Tree which are not taught within the course such as Random Forest and Gradient Boosting Regression</a:t>
            </a:r>
          </a:p>
          <a:p>
            <a:endParaRPr lang="en-GB" sz="1500"/>
          </a:p>
          <a:p>
            <a:r>
              <a:rPr lang="en-GB" sz="1500"/>
              <a:t>Understanding the main causes of suicide rate and that suicide is not caused by a country’s economy, and is in fact caused by the people’s mindset</a:t>
            </a:r>
          </a:p>
          <a:p>
            <a:endParaRPr lang="en-GB"/>
          </a:p>
          <a:p>
            <a:endParaRPr lang="en-GB"/>
          </a:p>
          <a:p>
            <a:endParaRPr lang="en-GB"/>
          </a:p>
        </p:txBody>
      </p:sp>
      <p:sp>
        <p:nvSpPr>
          <p:cNvPr id="766" name="Google Shape;766;p57"/>
          <p:cNvSpPr txBox="1">
            <a:spLocks noGrp="1"/>
          </p:cNvSpPr>
          <p:nvPr>
            <p:ph type="ctrTitle"/>
          </p:nvPr>
        </p:nvSpPr>
        <p:spPr>
          <a:xfrm>
            <a:off x="618825" y="411675"/>
            <a:ext cx="7783806" cy="577800"/>
          </a:xfrm>
          <a:prstGeom prst="rect">
            <a:avLst/>
          </a:prstGeom>
        </p:spPr>
        <p:txBody>
          <a:bodyPr spcFirstLastPara="1" wrap="square" lIns="91425" tIns="91425" rIns="91425" bIns="91425" anchor="b" anchorCtr="0">
            <a:noAutofit/>
          </a:bodyPr>
          <a:lstStyle/>
          <a:p>
            <a:r>
              <a:rPr lang="en-GB"/>
              <a:t>Learning Points</a:t>
            </a:r>
            <a:endParaRPr lang="en-US"/>
          </a:p>
        </p:txBody>
      </p:sp>
    </p:spTree>
    <p:extLst>
      <p:ext uri="{BB962C8B-B14F-4D97-AF65-F5344CB8AC3E}">
        <p14:creationId xmlns:p14="http://schemas.microsoft.com/office/powerpoint/2010/main" val="4040938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69"/>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r>
              <a:rPr lang="en-GB"/>
              <a:t>Thank </a:t>
            </a:r>
            <a:br>
              <a:rPr lang="en-GB"/>
            </a:br>
            <a:r>
              <a:rPr lang="en-GB">
                <a:solidFill>
                  <a:schemeClr val="accent3"/>
                </a:solidFill>
              </a:rPr>
              <a:t>You</a:t>
            </a:r>
          </a:p>
        </p:txBody>
      </p:sp>
      <p:sp>
        <p:nvSpPr>
          <p:cNvPr id="2" name="Google Shape;507;p38">
            <a:extLst>
              <a:ext uri="{FF2B5EF4-FFF2-40B4-BE49-F238E27FC236}">
                <a16:creationId xmlns:a16="http://schemas.microsoft.com/office/drawing/2014/main" id="{482C31EA-53F3-2940-90A3-61FDCFC4DBBE}"/>
              </a:ext>
            </a:extLst>
          </p:cNvPr>
          <p:cNvSpPr txBox="1">
            <a:spLocks/>
          </p:cNvSpPr>
          <p:nvPr/>
        </p:nvSpPr>
        <p:spPr>
          <a:xfrm>
            <a:off x="319188" y="4785937"/>
            <a:ext cx="8597039" cy="41198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100">
                <a:solidFill>
                  <a:schemeClr val="bg1"/>
                </a:solidFill>
              </a:rPr>
              <a:t>https://github.com/bertrainn/SC1015_SC5_Group6_MiniProj</a:t>
            </a:r>
            <a:endParaRPr lang="en-US" sz="1100">
              <a:solidFill>
                <a:schemeClr val="bg1"/>
              </a:solidFill>
            </a:endParaRPr>
          </a:p>
        </p:txBody>
      </p:sp>
    </p:spTree>
    <p:extLst>
      <p:ext uri="{BB962C8B-B14F-4D97-AF65-F5344CB8AC3E}">
        <p14:creationId xmlns:p14="http://schemas.microsoft.com/office/powerpoint/2010/main" val="3386117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1"/>
          <p:cNvSpPr txBox="1">
            <a:spLocks noGrp="1"/>
          </p:cNvSpPr>
          <p:nvPr>
            <p:ph type="body" idx="1"/>
          </p:nvPr>
        </p:nvSpPr>
        <p:spPr>
          <a:xfrm>
            <a:off x="525975" y="1362450"/>
            <a:ext cx="3953100" cy="12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According to the World Health Organisation, more than 700 000 people die due to suicide every year. With more attempting it. </a:t>
            </a:r>
          </a:p>
        </p:txBody>
      </p:sp>
      <p:sp>
        <p:nvSpPr>
          <p:cNvPr id="575" name="Google Shape;575;p41"/>
          <p:cNvSpPr txBox="1">
            <a:spLocks noGrp="1"/>
          </p:cNvSpPr>
          <p:nvPr>
            <p:ph type="ctrTitle"/>
          </p:nvPr>
        </p:nvSpPr>
        <p:spPr>
          <a:xfrm>
            <a:off x="525975" y="632250"/>
            <a:ext cx="3417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Practical Motivation</a:t>
            </a:r>
            <a:endParaRPr/>
          </a:p>
        </p:txBody>
      </p:sp>
      <p:grpSp>
        <p:nvGrpSpPr>
          <p:cNvPr id="576" name="Google Shape;576;p41"/>
          <p:cNvGrpSpPr/>
          <p:nvPr/>
        </p:nvGrpSpPr>
        <p:grpSpPr>
          <a:xfrm>
            <a:off x="7686104" y="-476250"/>
            <a:ext cx="2291257" cy="2922300"/>
            <a:chOff x="4882900" y="-64350"/>
            <a:chExt cx="2493750" cy="2922300"/>
          </a:xfrm>
        </p:grpSpPr>
        <p:sp>
          <p:nvSpPr>
            <p:cNvPr id="577" name="Google Shape;577;p41"/>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2" name="Google Shape;582;p41"/>
          <p:cNvPicPr preferRelativeResize="0"/>
          <p:nvPr/>
        </p:nvPicPr>
        <p:blipFill>
          <a:blip r:embed="rId3">
            <a:alphaModFix/>
          </a:blip>
          <a:stretch>
            <a:fillRect/>
          </a:stretch>
        </p:blipFill>
        <p:spPr>
          <a:xfrm>
            <a:off x="4479075" y="1499301"/>
            <a:ext cx="4192026" cy="2144900"/>
          </a:xfrm>
          <a:prstGeom prst="rect">
            <a:avLst/>
          </a:prstGeom>
          <a:noFill/>
          <a:ln>
            <a:noFill/>
          </a:ln>
        </p:spPr>
      </p:pic>
      <p:sp>
        <p:nvSpPr>
          <p:cNvPr id="583" name="Google Shape;583;p41"/>
          <p:cNvSpPr txBox="1">
            <a:spLocks noGrp="1"/>
          </p:cNvSpPr>
          <p:nvPr>
            <p:ph type="body" idx="1"/>
          </p:nvPr>
        </p:nvSpPr>
        <p:spPr>
          <a:xfrm>
            <a:off x="525975" y="3056025"/>
            <a:ext cx="3953100" cy="123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attributes will affect a country’s suicide rate?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2"/>
          <p:cNvSpPr txBox="1">
            <a:spLocks noGrp="1"/>
          </p:cNvSpPr>
          <p:nvPr>
            <p:ph type="ctrTitle"/>
          </p:nvPr>
        </p:nvSpPr>
        <p:spPr>
          <a:xfrm>
            <a:off x="516700" y="1237800"/>
            <a:ext cx="353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Problem Statement</a:t>
            </a:r>
            <a:endParaRPr/>
          </a:p>
        </p:txBody>
      </p:sp>
      <p:pic>
        <p:nvPicPr>
          <p:cNvPr id="589" name="Google Shape;589;p42"/>
          <p:cNvPicPr preferRelativeResize="0"/>
          <p:nvPr/>
        </p:nvPicPr>
        <p:blipFill>
          <a:blip r:embed="rId3">
            <a:alphaModFix/>
          </a:blip>
          <a:stretch>
            <a:fillRect/>
          </a:stretch>
        </p:blipFill>
        <p:spPr>
          <a:xfrm>
            <a:off x="4153125" y="914888"/>
            <a:ext cx="4686076" cy="3313725"/>
          </a:xfrm>
          <a:prstGeom prst="rect">
            <a:avLst/>
          </a:prstGeom>
          <a:noFill/>
          <a:ln>
            <a:noFill/>
          </a:ln>
        </p:spPr>
      </p:pic>
      <p:sp>
        <p:nvSpPr>
          <p:cNvPr id="590" name="Google Shape;590;p42"/>
          <p:cNvSpPr txBox="1">
            <a:spLocks noGrp="1"/>
          </p:cNvSpPr>
          <p:nvPr>
            <p:ph type="body" idx="1"/>
          </p:nvPr>
        </p:nvSpPr>
        <p:spPr>
          <a:xfrm>
            <a:off x="516700" y="1815600"/>
            <a:ext cx="3534300" cy="2090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To create a machine learning model that can predict a country’s suicide rate based on it’s attributes.  </a:t>
            </a:r>
          </a:p>
          <a:p>
            <a:pPr marL="457200" lvl="0" indent="-342900" algn="l" rtl="0">
              <a:spcBef>
                <a:spcPts val="0"/>
              </a:spcBef>
              <a:spcAft>
                <a:spcPts val="0"/>
              </a:spcAft>
              <a:buSzPts val="1800"/>
              <a:buChar char="●"/>
            </a:pPr>
            <a:r>
              <a:rPr lang="en-US" dirty="0"/>
              <a:t>Prediction of a numeric value (Suicide Rate)</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3"/>
          <p:cNvSpPr txBox="1">
            <a:spLocks noGrp="1"/>
          </p:cNvSpPr>
          <p:nvPr>
            <p:ph type="ctrTitle"/>
          </p:nvPr>
        </p:nvSpPr>
        <p:spPr>
          <a:xfrm>
            <a:off x="2044700" y="1612225"/>
            <a:ext cx="3632100" cy="159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Data Exploration</a:t>
            </a:r>
            <a:endParaRPr/>
          </a:p>
        </p:txBody>
      </p:sp>
      <p:sp>
        <p:nvSpPr>
          <p:cNvPr id="596" name="Google Shape;596;p43"/>
          <p:cNvSpPr/>
          <p:nvPr/>
        </p:nvSpPr>
        <p:spPr>
          <a:xfrm>
            <a:off x="57828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rPr>
              <a:t>02</a:t>
            </a:r>
            <a:endParaRPr>
              <a:solidFill>
                <a:schemeClr val="dk2"/>
              </a:solidFill>
            </a:endParaRPr>
          </a:p>
        </p:txBody>
      </p:sp>
      <p:sp>
        <p:nvSpPr>
          <p:cNvPr id="598" name="Google Shape;598;p43"/>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43"/>
          <p:cNvCxnSpPr>
            <a:stCxn id="596" idx="2"/>
          </p:cNvCxnSpPr>
          <p:nvPr/>
        </p:nvCxnSpPr>
        <p:spPr>
          <a:xfrm>
            <a:off x="6325425" y="2953675"/>
            <a:ext cx="0" cy="9780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44"/>
          <p:cNvSpPr txBox="1">
            <a:spLocks noGrp="1"/>
          </p:cNvSpPr>
          <p:nvPr>
            <p:ph type="ctrTitle"/>
          </p:nvPr>
        </p:nvSpPr>
        <p:spPr>
          <a:xfrm>
            <a:off x="618825" y="411675"/>
            <a:ext cx="4970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Preliminary Analysis</a:t>
            </a:r>
            <a:endParaRPr/>
          </a:p>
        </p:txBody>
      </p:sp>
      <p:pic>
        <p:nvPicPr>
          <p:cNvPr id="607" name="Google Shape;607;p44"/>
          <p:cNvPicPr preferRelativeResize="0"/>
          <p:nvPr/>
        </p:nvPicPr>
        <p:blipFill>
          <a:blip r:embed="rId3">
            <a:alphaModFix/>
          </a:blip>
          <a:stretch>
            <a:fillRect/>
          </a:stretch>
        </p:blipFill>
        <p:spPr>
          <a:xfrm>
            <a:off x="2120121" y="1125556"/>
            <a:ext cx="4903200" cy="1448254"/>
          </a:xfrm>
          <a:prstGeom prst="rect">
            <a:avLst/>
          </a:prstGeom>
          <a:noFill/>
          <a:ln>
            <a:noFill/>
          </a:ln>
        </p:spPr>
      </p:pic>
      <p:pic>
        <p:nvPicPr>
          <p:cNvPr id="608" name="Google Shape;608;p44"/>
          <p:cNvPicPr preferRelativeResize="0"/>
          <p:nvPr/>
        </p:nvPicPr>
        <p:blipFill>
          <a:blip r:embed="rId4">
            <a:alphaModFix/>
          </a:blip>
          <a:stretch>
            <a:fillRect/>
          </a:stretch>
        </p:blipFill>
        <p:spPr>
          <a:xfrm>
            <a:off x="2120117" y="2736968"/>
            <a:ext cx="4903199" cy="183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6" name="Google Shape;606;p44"/>
          <p:cNvSpPr txBox="1">
            <a:spLocks noGrp="1"/>
          </p:cNvSpPr>
          <p:nvPr>
            <p:ph type="ctrTitle"/>
          </p:nvPr>
        </p:nvSpPr>
        <p:spPr>
          <a:xfrm>
            <a:off x="618825" y="411675"/>
            <a:ext cx="4970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Preliminary Analysis</a:t>
            </a:r>
            <a:endParaRPr/>
          </a:p>
        </p:txBody>
      </p:sp>
      <p:pic>
        <p:nvPicPr>
          <p:cNvPr id="607" name="Google Shape;607;p44"/>
          <p:cNvPicPr preferRelativeResize="0"/>
          <p:nvPr/>
        </p:nvPicPr>
        <p:blipFill rotWithShape="1">
          <a:blip r:embed="rId3">
            <a:alphaModFix/>
          </a:blip>
          <a:srcRect t="340" r="90553"/>
          <a:stretch/>
        </p:blipFill>
        <p:spPr>
          <a:xfrm>
            <a:off x="619411" y="1637637"/>
            <a:ext cx="601759" cy="1863289"/>
          </a:xfrm>
          <a:prstGeom prst="rect">
            <a:avLst/>
          </a:prstGeom>
          <a:noFill/>
          <a:ln>
            <a:noFill/>
          </a:ln>
        </p:spPr>
      </p:pic>
      <p:pic>
        <p:nvPicPr>
          <p:cNvPr id="6" name="Google Shape;607;p44" descr="Graphical user interface, application&#10;&#10;Description automatically generated">
            <a:extLst>
              <a:ext uri="{FF2B5EF4-FFF2-40B4-BE49-F238E27FC236}">
                <a16:creationId xmlns:a16="http://schemas.microsoft.com/office/drawing/2014/main" id="{C6E9BF23-4151-642B-1FA8-94F65641DC61}"/>
              </a:ext>
            </a:extLst>
          </p:cNvPr>
          <p:cNvPicPr preferRelativeResize="0"/>
          <p:nvPr/>
        </p:nvPicPr>
        <p:blipFill rotWithShape="1">
          <a:blip r:embed="rId3">
            <a:alphaModFix/>
          </a:blip>
          <a:srcRect l="13970" t="170" r="76482"/>
          <a:stretch/>
        </p:blipFill>
        <p:spPr>
          <a:xfrm>
            <a:off x="1424855" y="1635770"/>
            <a:ext cx="602358" cy="1870083"/>
          </a:xfrm>
          <a:prstGeom prst="rect">
            <a:avLst/>
          </a:prstGeom>
          <a:noFill/>
          <a:ln>
            <a:noFill/>
          </a:ln>
        </p:spPr>
      </p:pic>
      <p:pic>
        <p:nvPicPr>
          <p:cNvPr id="7" name="Google Shape;607;p44" descr="Graphical user interface, application, Teams&#10;&#10;Description automatically generated">
            <a:extLst>
              <a:ext uri="{FF2B5EF4-FFF2-40B4-BE49-F238E27FC236}">
                <a16:creationId xmlns:a16="http://schemas.microsoft.com/office/drawing/2014/main" id="{53D1A069-317D-02E2-8904-7020E620DD2A}"/>
              </a:ext>
            </a:extLst>
          </p:cNvPr>
          <p:cNvPicPr preferRelativeResize="0"/>
          <p:nvPr/>
        </p:nvPicPr>
        <p:blipFill rotWithShape="1">
          <a:blip r:embed="rId3">
            <a:alphaModFix/>
          </a:blip>
          <a:srcRect l="91457" t="-340" r="-101" b="680"/>
          <a:stretch/>
        </p:blipFill>
        <p:spPr>
          <a:xfrm>
            <a:off x="3041269" y="1633307"/>
            <a:ext cx="549367" cy="1867619"/>
          </a:xfrm>
          <a:prstGeom prst="rect">
            <a:avLst/>
          </a:prstGeom>
          <a:noFill/>
          <a:ln>
            <a:noFill/>
          </a:ln>
        </p:spPr>
      </p:pic>
      <p:pic>
        <p:nvPicPr>
          <p:cNvPr id="8" name="Google Shape;607;p44" descr="Graphical user interface, application, Teams&#10;&#10;Description automatically generated">
            <a:extLst>
              <a:ext uri="{FF2B5EF4-FFF2-40B4-BE49-F238E27FC236}">
                <a16:creationId xmlns:a16="http://schemas.microsoft.com/office/drawing/2014/main" id="{10245E6E-01DE-64B2-E184-61BE1352F0E9}"/>
              </a:ext>
            </a:extLst>
          </p:cNvPr>
          <p:cNvPicPr preferRelativeResize="0"/>
          <p:nvPr/>
        </p:nvPicPr>
        <p:blipFill rotWithShape="1">
          <a:blip r:embed="rId3">
            <a:alphaModFix/>
          </a:blip>
          <a:srcRect l="53266" t="1020" r="36482" b="-680"/>
          <a:stretch/>
        </p:blipFill>
        <p:spPr>
          <a:xfrm>
            <a:off x="2189692" y="1633308"/>
            <a:ext cx="645524" cy="1867617"/>
          </a:xfrm>
          <a:prstGeom prst="rect">
            <a:avLst/>
          </a:prstGeom>
          <a:noFill/>
          <a:ln>
            <a:noFill/>
          </a:ln>
        </p:spPr>
      </p:pic>
      <p:pic>
        <p:nvPicPr>
          <p:cNvPr id="9" name="Google Shape;607;p44">
            <a:extLst>
              <a:ext uri="{FF2B5EF4-FFF2-40B4-BE49-F238E27FC236}">
                <a16:creationId xmlns:a16="http://schemas.microsoft.com/office/drawing/2014/main" id="{59A9D77D-F43A-36A2-094D-0D206282A22F}"/>
              </a:ext>
            </a:extLst>
          </p:cNvPr>
          <p:cNvPicPr preferRelativeResize="0"/>
          <p:nvPr/>
        </p:nvPicPr>
        <p:blipFill rotWithShape="1">
          <a:blip r:embed="rId3">
            <a:alphaModFix/>
          </a:blip>
          <a:srcRect l="8954" t="425" r="85815" b="-85"/>
          <a:stretch/>
        </p:blipFill>
        <p:spPr>
          <a:xfrm>
            <a:off x="4476590" y="1634539"/>
            <a:ext cx="334429" cy="1876277"/>
          </a:xfrm>
          <a:prstGeom prst="rect">
            <a:avLst/>
          </a:prstGeom>
          <a:noFill/>
          <a:ln>
            <a:noFill/>
          </a:ln>
        </p:spPr>
      </p:pic>
      <p:pic>
        <p:nvPicPr>
          <p:cNvPr id="10" name="Google Shape;607;p44">
            <a:extLst>
              <a:ext uri="{FF2B5EF4-FFF2-40B4-BE49-F238E27FC236}">
                <a16:creationId xmlns:a16="http://schemas.microsoft.com/office/drawing/2014/main" id="{1205099E-EC1D-ADBB-F9A0-027BF6C054EB}"/>
              </a:ext>
            </a:extLst>
          </p:cNvPr>
          <p:cNvPicPr preferRelativeResize="0"/>
          <p:nvPr/>
        </p:nvPicPr>
        <p:blipFill rotWithShape="1">
          <a:blip r:embed="rId3">
            <a:alphaModFix/>
          </a:blip>
          <a:srcRect l="23919" t="-255" r="46131" b="595"/>
          <a:stretch/>
        </p:blipFill>
        <p:spPr>
          <a:xfrm>
            <a:off x="5012707" y="1635286"/>
            <a:ext cx="1901380" cy="1871948"/>
          </a:xfrm>
          <a:prstGeom prst="rect">
            <a:avLst/>
          </a:prstGeom>
          <a:noFill/>
          <a:ln>
            <a:noFill/>
          </a:ln>
        </p:spPr>
      </p:pic>
      <p:pic>
        <p:nvPicPr>
          <p:cNvPr id="11" name="Google Shape;607;p44">
            <a:extLst>
              <a:ext uri="{FF2B5EF4-FFF2-40B4-BE49-F238E27FC236}">
                <a16:creationId xmlns:a16="http://schemas.microsoft.com/office/drawing/2014/main" id="{5931FFC4-379D-CB34-7D85-73202CEDF08D}"/>
              </a:ext>
            </a:extLst>
          </p:cNvPr>
          <p:cNvPicPr preferRelativeResize="0"/>
          <p:nvPr/>
        </p:nvPicPr>
        <p:blipFill rotWithShape="1">
          <a:blip r:embed="rId3">
            <a:alphaModFix/>
          </a:blip>
          <a:srcRect l="62827" t="340" r="9155"/>
          <a:stretch/>
        </p:blipFill>
        <p:spPr>
          <a:xfrm>
            <a:off x="7091261" y="1634054"/>
            <a:ext cx="1780692" cy="1867617"/>
          </a:xfrm>
          <a:prstGeom prst="rect">
            <a:avLst/>
          </a:prstGeom>
          <a:noFill/>
          <a:ln>
            <a:noFill/>
          </a:ln>
        </p:spPr>
      </p:pic>
      <p:sp>
        <p:nvSpPr>
          <p:cNvPr id="2" name="Text Placeholder 1">
            <a:extLst>
              <a:ext uri="{FF2B5EF4-FFF2-40B4-BE49-F238E27FC236}">
                <a16:creationId xmlns:a16="http://schemas.microsoft.com/office/drawing/2014/main" id="{E4298CAE-027B-0ABF-074F-9664318E47C9}"/>
              </a:ext>
            </a:extLst>
          </p:cNvPr>
          <p:cNvSpPr>
            <a:spLocks noGrp="1"/>
          </p:cNvSpPr>
          <p:nvPr>
            <p:ph type="body" idx="1"/>
          </p:nvPr>
        </p:nvSpPr>
        <p:spPr>
          <a:xfrm>
            <a:off x="1411281" y="1102220"/>
            <a:ext cx="1555698" cy="418896"/>
          </a:xfrm>
        </p:spPr>
        <p:txBody>
          <a:bodyPr/>
          <a:lstStyle/>
          <a:p>
            <a:pPr marL="114300" indent="0" algn="ctr">
              <a:buNone/>
            </a:pPr>
            <a:r>
              <a:rPr lang="en-US" dirty="0"/>
              <a:t>Categorical</a:t>
            </a:r>
          </a:p>
        </p:txBody>
      </p:sp>
      <p:sp>
        <p:nvSpPr>
          <p:cNvPr id="3" name="Text Placeholder 1">
            <a:extLst>
              <a:ext uri="{FF2B5EF4-FFF2-40B4-BE49-F238E27FC236}">
                <a16:creationId xmlns:a16="http://schemas.microsoft.com/office/drawing/2014/main" id="{B223C340-9B43-A08D-A99D-55DE4A507106}"/>
              </a:ext>
            </a:extLst>
          </p:cNvPr>
          <p:cNvSpPr txBox="1">
            <a:spLocks/>
          </p:cNvSpPr>
          <p:nvPr/>
        </p:nvSpPr>
        <p:spPr>
          <a:xfrm>
            <a:off x="5961634" y="1076243"/>
            <a:ext cx="1408493" cy="4188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aven Pro"/>
              <a:buChar char="●"/>
              <a:defRPr sz="1800" b="0" i="0" u="none" strike="noStrike" cap="none">
                <a:solidFill>
                  <a:schemeClr val="lt1"/>
                </a:solidFill>
                <a:latin typeface="Maven Pro"/>
                <a:ea typeface="Maven Pro"/>
                <a:cs typeface="Maven Pro"/>
                <a:sym typeface="Maven Pro"/>
              </a:defRPr>
            </a:lvl1pPr>
            <a:lvl2pPr marL="914400" marR="0" lvl="1" indent="-317500" algn="l" rtl="0">
              <a:lnSpc>
                <a:spcPct val="115000"/>
              </a:lnSpc>
              <a:spcBef>
                <a:spcPts val="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2pPr>
            <a:lvl3pPr marL="1371600" marR="0" lvl="2"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3pPr>
            <a:lvl4pPr marL="1828800" marR="0" lvl="3"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4pPr>
            <a:lvl5pPr marL="2286000" marR="0" lvl="4"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5pPr>
            <a:lvl6pPr marL="2743200" marR="0" lvl="5"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6pPr>
            <a:lvl7pPr marL="3200400" marR="0" lvl="6"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7pPr>
            <a:lvl8pPr marL="3657600" marR="0" lvl="7" indent="-317500" algn="l" rtl="0">
              <a:lnSpc>
                <a:spcPct val="115000"/>
              </a:lnSpc>
              <a:spcBef>
                <a:spcPts val="1600"/>
              </a:spcBef>
              <a:spcAft>
                <a:spcPts val="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8pPr>
            <a:lvl9pPr marL="4114800" marR="0" lvl="8" indent="-317500" algn="l" rtl="0">
              <a:lnSpc>
                <a:spcPct val="115000"/>
              </a:lnSpc>
              <a:spcBef>
                <a:spcPts val="1600"/>
              </a:spcBef>
              <a:spcAft>
                <a:spcPts val="1600"/>
              </a:spcAft>
              <a:buClr>
                <a:schemeClr val="lt1"/>
              </a:buClr>
              <a:buSzPts val="1400"/>
              <a:buFont typeface="Maven Pro"/>
              <a:buChar char="■"/>
              <a:defRPr sz="1400" b="0" i="0" u="none" strike="noStrike" cap="none">
                <a:solidFill>
                  <a:schemeClr val="lt1"/>
                </a:solidFill>
                <a:latin typeface="Maven Pro"/>
                <a:ea typeface="Maven Pro"/>
                <a:cs typeface="Maven Pro"/>
                <a:sym typeface="Maven Pro"/>
              </a:defRPr>
            </a:lvl9pPr>
          </a:lstStyle>
          <a:p>
            <a:pPr marL="114300" indent="0" algn="ctr">
              <a:buNone/>
            </a:pPr>
            <a:r>
              <a:rPr lang="en-US"/>
              <a:t>Numeric</a:t>
            </a:r>
          </a:p>
        </p:txBody>
      </p:sp>
    </p:spTree>
    <p:extLst>
      <p:ext uri="{BB962C8B-B14F-4D97-AF65-F5344CB8AC3E}">
        <p14:creationId xmlns:p14="http://schemas.microsoft.com/office/powerpoint/2010/main" val="1291869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1497</Words>
  <Application>Microsoft Macintosh PowerPoint</Application>
  <PresentationFormat>On-screen Show (16:9)</PresentationFormat>
  <Paragraphs>211</Paragraphs>
  <Slides>45</Slides>
  <Notes>41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45</vt:i4>
      </vt:variant>
    </vt:vector>
  </HeadingPairs>
  <TitlesOfParts>
    <vt:vector size="57" baseType="lpstr">
      <vt:lpstr>Livvic Light</vt:lpstr>
      <vt:lpstr>Nunito Light</vt:lpstr>
      <vt:lpstr>Arial</vt:lpstr>
      <vt:lpstr>Advent Pro SemiBold</vt:lpstr>
      <vt:lpstr>Fira Sans Condensed Medium</vt:lpstr>
      <vt:lpstr>Share Tech</vt:lpstr>
      <vt:lpstr>Fira Sans Extra Condensed Medium</vt:lpstr>
      <vt:lpstr>Maven Pro</vt:lpstr>
      <vt:lpstr>Proxima Nova</vt:lpstr>
      <vt:lpstr>Proxima Nova Semibold</vt:lpstr>
      <vt:lpstr>Data Science Consulting by Slidesgo</vt:lpstr>
      <vt:lpstr>Slidesgo Final Pages</vt:lpstr>
      <vt:lpstr>SC1015  Mini Project  Suicide Prediction</vt:lpstr>
      <vt:lpstr>Dataset Used</vt:lpstr>
      <vt:lpstr>Modelling and Evaluation</vt:lpstr>
      <vt:lpstr>Problem Statement</vt:lpstr>
      <vt:lpstr>Practical Motivation</vt:lpstr>
      <vt:lpstr>Problem Statement</vt:lpstr>
      <vt:lpstr>Data Exploration</vt:lpstr>
      <vt:lpstr>Preliminary Analysis</vt:lpstr>
      <vt:lpstr>Preliminary Analysis</vt:lpstr>
      <vt:lpstr>Preliminary Analysis</vt:lpstr>
      <vt:lpstr>Pre-Processing</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Findings from Data Exploration</vt:lpstr>
      <vt:lpstr>Data Cleaning</vt:lpstr>
      <vt:lpstr>Data Cleaning/ Processing</vt:lpstr>
      <vt:lpstr>Data Cleaning/ Processing</vt:lpstr>
      <vt:lpstr>Data Cleaning/ Processing</vt:lpstr>
      <vt:lpstr>Data Cleaning/ Processing</vt:lpstr>
      <vt:lpstr>Data Cleaning/ Processing</vt:lpstr>
      <vt:lpstr>Data Cleaning/ Processing</vt:lpstr>
      <vt:lpstr>Data Cleaning/ Processing</vt:lpstr>
      <vt:lpstr>Predictive Modelling</vt:lpstr>
      <vt:lpstr>OUR SOLUTIONS</vt:lpstr>
      <vt:lpstr>Linear Regression</vt:lpstr>
      <vt:lpstr>Linear Regression</vt:lpstr>
      <vt:lpstr>Regression Tree</vt:lpstr>
      <vt:lpstr>Regression Tree</vt:lpstr>
      <vt:lpstr>Regression Tree</vt:lpstr>
      <vt:lpstr>Random Forest </vt:lpstr>
      <vt:lpstr>Random Forest </vt:lpstr>
      <vt:lpstr>Gradient Boosting </vt:lpstr>
      <vt:lpstr>Gradient Boosting </vt:lpstr>
      <vt:lpstr>Conclusion/ Learning Points</vt:lpstr>
      <vt:lpstr>Conclusion</vt:lpstr>
      <vt:lpstr>Learning Points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SC1015  Mini Project  Suicide Prediction</dc:title>
  <cp:lastModifiedBy>#BERTRANNE LEE ZI - WEN#</cp:lastModifiedBy>
  <cp:revision>44</cp:revision>
  <dcterms:modified xsi:type="dcterms:W3CDTF">2022-04-13T13:12:24Z</dcterms:modified>
</cp:coreProperties>
</file>